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5" Type="http://schemas.openxmlformats.org/officeDocument/2006/relationships/slide" Target="slides/slide20.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11b62522f8c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11b62522f8c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11b62522f8c_2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11b62522f8c_2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11b62522f8c_2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11b62522f8c_2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122afeaf210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122afeaf210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122afeaf210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122afeaf210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122afeaf210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122afeaf210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127456cb0ba_3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127456cb0ba_3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11b62522f8c_2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11b62522f8c_2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122afeaf210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122afeaf210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122afeaf21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122afeaf21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122afeaf210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122afeaf210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g11b62522f8c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g11b62522f8c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122afeaf210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122afeaf210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11b62522f8c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11b62522f8c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11b62522f8c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11b62522f8c_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11b62522f8c_2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11b62522f8c_2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11b62522f8c_2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11b62522f8c_2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11b62522f8c_1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11b62522f8c_1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11b62522f8c_1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11b62522f8c_1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122afeaf210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122afeaf210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image" Target="../media/image2.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9.png"/><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8.png"/><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hyperlink" Target="https://pubmed.ncbi.nlm.nih.gov/33498339/" TargetMode="External"/><Relationship Id="rId4" Type="http://schemas.openxmlformats.org/officeDocument/2006/relationships/hyperlink" Target="https://www.kaggle.com/datasets/uciml/breast-cancer-wisconsin-data" TargetMode="External"/><Relationship Id="rId5" Type="http://schemas.openxmlformats.org/officeDocument/2006/relationships/hyperlink" Target="https://towardsdatascience.com/building-a-simple-machine-learning-model-on-breast-cancer-data-eca4b3b99fa3"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6.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3" name="Shape 53"/>
        <p:cNvGrpSpPr/>
        <p:nvPr/>
      </p:nvGrpSpPr>
      <p:grpSpPr>
        <a:xfrm>
          <a:off x="0" y="0"/>
          <a:ext cx="0" cy="0"/>
          <a:chOff x="0" y="0"/>
          <a:chExt cx="0" cy="0"/>
        </a:xfrm>
      </p:grpSpPr>
      <p:sp>
        <p:nvSpPr>
          <p:cNvPr id="54" name="Google Shape;54;p13"/>
          <p:cNvSpPr txBox="1"/>
          <p:nvPr>
            <p:ph type="title"/>
          </p:nvPr>
        </p:nvSpPr>
        <p:spPr>
          <a:xfrm>
            <a:off x="311700" y="846900"/>
            <a:ext cx="8520600" cy="34956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Clr>
                <a:schemeClr val="dk1"/>
              </a:buClr>
              <a:buSzPct val="43043"/>
              <a:buFont typeface="Arial"/>
              <a:buNone/>
            </a:pPr>
            <a:r>
              <a:rPr b="1" lang="en-GB" sz="2555">
                <a:solidFill>
                  <a:schemeClr val="lt1"/>
                </a:solidFill>
              </a:rPr>
              <a:t>         </a:t>
            </a:r>
            <a:endParaRPr b="1" sz="2555">
              <a:solidFill>
                <a:schemeClr val="lt1"/>
              </a:solidFill>
            </a:endParaRPr>
          </a:p>
          <a:p>
            <a:pPr indent="0" lvl="0" marL="0" rtl="0" algn="l">
              <a:lnSpc>
                <a:spcPct val="115000"/>
              </a:lnSpc>
              <a:spcBef>
                <a:spcPts val="0"/>
              </a:spcBef>
              <a:spcAft>
                <a:spcPts val="0"/>
              </a:spcAft>
              <a:buClr>
                <a:schemeClr val="dk1"/>
              </a:buClr>
              <a:buSzPct val="43043"/>
              <a:buFont typeface="Arial"/>
              <a:buNone/>
            </a:pPr>
            <a:r>
              <a:t/>
            </a:r>
            <a:endParaRPr b="1" sz="2555">
              <a:solidFill>
                <a:schemeClr val="lt1"/>
              </a:solidFill>
            </a:endParaRPr>
          </a:p>
          <a:p>
            <a:pPr indent="457200" lvl="0" marL="0" rtl="0" algn="l">
              <a:lnSpc>
                <a:spcPct val="115000"/>
              </a:lnSpc>
              <a:spcBef>
                <a:spcPts val="0"/>
              </a:spcBef>
              <a:spcAft>
                <a:spcPts val="0"/>
              </a:spcAft>
              <a:buClr>
                <a:schemeClr val="dk1"/>
              </a:buClr>
              <a:buSzPct val="43043"/>
              <a:buFont typeface="Arial"/>
              <a:buNone/>
            </a:pPr>
            <a:r>
              <a:t/>
            </a:r>
            <a:endParaRPr b="1" sz="2555">
              <a:solidFill>
                <a:schemeClr val="lt1"/>
              </a:solidFill>
            </a:endParaRPr>
          </a:p>
          <a:p>
            <a:pPr indent="457200" lvl="0" marL="0" rtl="0" algn="l">
              <a:lnSpc>
                <a:spcPct val="115000"/>
              </a:lnSpc>
              <a:spcBef>
                <a:spcPts val="0"/>
              </a:spcBef>
              <a:spcAft>
                <a:spcPts val="0"/>
              </a:spcAft>
              <a:buClr>
                <a:schemeClr val="dk1"/>
              </a:buClr>
              <a:buSzPct val="43043"/>
              <a:buFont typeface="Arial"/>
              <a:buNone/>
            </a:pPr>
            <a:r>
              <a:rPr b="1" lang="en-GB" sz="2555">
                <a:solidFill>
                  <a:schemeClr val="lt1"/>
                </a:solidFill>
              </a:rPr>
              <a:t> </a:t>
            </a:r>
            <a:endParaRPr b="1" sz="2555">
              <a:solidFill>
                <a:schemeClr val="lt1"/>
              </a:solidFill>
            </a:endParaRPr>
          </a:p>
          <a:p>
            <a:pPr indent="457200" lvl="0" marL="457200" rtl="0" algn="l">
              <a:lnSpc>
                <a:spcPct val="115000"/>
              </a:lnSpc>
              <a:spcBef>
                <a:spcPts val="0"/>
              </a:spcBef>
              <a:spcAft>
                <a:spcPts val="0"/>
              </a:spcAft>
              <a:buClr>
                <a:schemeClr val="dk1"/>
              </a:buClr>
              <a:buSzPct val="43043"/>
              <a:buFont typeface="Arial"/>
              <a:buNone/>
            </a:pPr>
            <a:r>
              <a:rPr b="1" lang="en-GB" sz="2555">
                <a:solidFill>
                  <a:schemeClr val="lt1"/>
                </a:solidFill>
              </a:rPr>
              <a:t> 				</a:t>
            </a:r>
            <a:r>
              <a:rPr b="1" lang="en-GB" sz="2555">
                <a:solidFill>
                  <a:schemeClr val="lt1"/>
                </a:solidFill>
                <a:latin typeface="Calibri"/>
                <a:ea typeface="Calibri"/>
                <a:cs typeface="Calibri"/>
                <a:sym typeface="Calibri"/>
              </a:rPr>
              <a:t>MACHINE LEARNING FOR</a:t>
            </a:r>
            <a:endParaRPr b="1" sz="2555">
              <a:solidFill>
                <a:schemeClr val="lt1"/>
              </a:solidFill>
              <a:latin typeface="Calibri"/>
              <a:ea typeface="Calibri"/>
              <a:cs typeface="Calibri"/>
              <a:sym typeface="Calibri"/>
            </a:endParaRPr>
          </a:p>
          <a:p>
            <a:pPr indent="457200" lvl="0" marL="457200" rtl="0" algn="l">
              <a:lnSpc>
                <a:spcPct val="115000"/>
              </a:lnSpc>
              <a:spcBef>
                <a:spcPts val="0"/>
              </a:spcBef>
              <a:spcAft>
                <a:spcPts val="0"/>
              </a:spcAft>
              <a:buClr>
                <a:schemeClr val="dk1"/>
              </a:buClr>
              <a:buSzPct val="43043"/>
              <a:buFont typeface="Arial"/>
              <a:buNone/>
            </a:pPr>
            <a:r>
              <a:rPr b="1" lang="en-GB" sz="2555">
                <a:solidFill>
                  <a:schemeClr val="lt1"/>
                </a:solidFill>
                <a:latin typeface="Calibri"/>
                <a:ea typeface="Calibri"/>
                <a:cs typeface="Calibri"/>
                <a:sym typeface="Calibri"/>
              </a:rPr>
              <a:t>			     BREAST CANCER DIAGNOSIS </a:t>
            </a:r>
            <a:endParaRPr b="1" sz="2555">
              <a:solidFill>
                <a:schemeClr val="lt1"/>
              </a:solidFill>
              <a:latin typeface="Calibri"/>
              <a:ea typeface="Calibri"/>
              <a:cs typeface="Calibri"/>
              <a:sym typeface="Calibri"/>
            </a:endParaRPr>
          </a:p>
          <a:p>
            <a:pPr indent="457200" lvl="0" marL="457200" rtl="0" algn="l">
              <a:lnSpc>
                <a:spcPct val="115000"/>
              </a:lnSpc>
              <a:spcBef>
                <a:spcPts val="0"/>
              </a:spcBef>
              <a:spcAft>
                <a:spcPts val="0"/>
              </a:spcAft>
              <a:buClr>
                <a:schemeClr val="dk1"/>
              </a:buClr>
              <a:buSzPct val="43043"/>
              <a:buFont typeface="Arial"/>
              <a:buNone/>
            </a:pPr>
            <a:r>
              <a:rPr b="1" lang="en-GB" sz="2555">
                <a:solidFill>
                  <a:schemeClr val="lt1"/>
                </a:solidFill>
              </a:rPr>
              <a:t>													</a:t>
            </a:r>
            <a:endParaRPr b="1" sz="2555">
              <a:solidFill>
                <a:schemeClr val="lt1"/>
              </a:solidFill>
            </a:endParaRPr>
          </a:p>
          <a:p>
            <a:pPr indent="457200" lvl="0" marL="5486400" rtl="0" algn="l">
              <a:lnSpc>
                <a:spcPct val="115000"/>
              </a:lnSpc>
              <a:spcBef>
                <a:spcPts val="0"/>
              </a:spcBef>
              <a:spcAft>
                <a:spcPts val="0"/>
              </a:spcAft>
              <a:buClr>
                <a:schemeClr val="dk1"/>
              </a:buClr>
              <a:buSzPct val="76153"/>
              <a:buFont typeface="Arial"/>
              <a:buNone/>
            </a:pPr>
            <a:r>
              <a:t/>
            </a:r>
            <a:endParaRPr b="1" sz="1444">
              <a:solidFill>
                <a:schemeClr val="lt1"/>
              </a:solidFill>
            </a:endParaRPr>
          </a:p>
          <a:p>
            <a:pPr indent="457200" lvl="0" marL="5486400" rtl="0" algn="l">
              <a:lnSpc>
                <a:spcPct val="115000"/>
              </a:lnSpc>
              <a:spcBef>
                <a:spcPts val="0"/>
              </a:spcBef>
              <a:spcAft>
                <a:spcPts val="0"/>
              </a:spcAft>
              <a:buClr>
                <a:schemeClr val="dk1"/>
              </a:buClr>
              <a:buSzPct val="76153"/>
              <a:buFont typeface="Arial"/>
              <a:buNone/>
            </a:pPr>
            <a:r>
              <a:t/>
            </a:r>
            <a:endParaRPr b="1" sz="1444">
              <a:solidFill>
                <a:schemeClr val="lt1"/>
              </a:solidFill>
            </a:endParaRPr>
          </a:p>
          <a:p>
            <a:pPr indent="457200" lvl="0" marL="5486400" rtl="0" algn="l">
              <a:lnSpc>
                <a:spcPct val="115000"/>
              </a:lnSpc>
              <a:spcBef>
                <a:spcPts val="0"/>
              </a:spcBef>
              <a:spcAft>
                <a:spcPts val="0"/>
              </a:spcAft>
              <a:buClr>
                <a:schemeClr val="dk1"/>
              </a:buClr>
              <a:buSzPct val="76153"/>
              <a:buFont typeface="Arial"/>
              <a:buNone/>
            </a:pPr>
            <a:r>
              <a:t/>
            </a:r>
            <a:endParaRPr b="1" sz="1444">
              <a:solidFill>
                <a:schemeClr val="lt1"/>
              </a:solidFill>
            </a:endParaRPr>
          </a:p>
          <a:p>
            <a:pPr indent="0" lvl="0" marL="5943600" rtl="0" algn="l">
              <a:lnSpc>
                <a:spcPct val="115000"/>
              </a:lnSpc>
              <a:spcBef>
                <a:spcPts val="0"/>
              </a:spcBef>
              <a:spcAft>
                <a:spcPts val="0"/>
              </a:spcAft>
              <a:buClr>
                <a:schemeClr val="dk1"/>
              </a:buClr>
              <a:buSzPct val="82499"/>
              <a:buFont typeface="Arial"/>
              <a:buNone/>
            </a:pPr>
            <a:r>
              <a:rPr b="1" lang="en-GB" sz="1333">
                <a:solidFill>
                  <a:schemeClr val="lt1"/>
                </a:solidFill>
              </a:rPr>
              <a:t>      </a:t>
            </a:r>
            <a:r>
              <a:rPr b="1" lang="en-GB" sz="1300">
                <a:solidFill>
                  <a:schemeClr val="lt1"/>
                </a:solidFill>
                <a:latin typeface="Calibri"/>
                <a:ea typeface="Calibri"/>
                <a:cs typeface="Calibri"/>
                <a:sym typeface="Calibri"/>
              </a:rPr>
              <a:t>Artificial Intelligence Project</a:t>
            </a:r>
            <a:endParaRPr b="1" sz="1300">
              <a:solidFill>
                <a:schemeClr val="lt1"/>
              </a:solidFill>
              <a:latin typeface="Calibri"/>
              <a:ea typeface="Calibri"/>
              <a:cs typeface="Calibri"/>
              <a:sym typeface="Calibri"/>
            </a:endParaRPr>
          </a:p>
          <a:p>
            <a:pPr indent="457200" lvl="0" marL="457200" rtl="0" algn="l">
              <a:lnSpc>
                <a:spcPct val="115000"/>
              </a:lnSpc>
              <a:spcBef>
                <a:spcPts val="0"/>
              </a:spcBef>
              <a:spcAft>
                <a:spcPts val="0"/>
              </a:spcAft>
              <a:buClr>
                <a:schemeClr val="dk1"/>
              </a:buClr>
              <a:buSzPct val="84615"/>
              <a:buFont typeface="Arial"/>
              <a:buNone/>
            </a:pPr>
            <a:r>
              <a:rPr b="1" lang="en-GB" sz="1300">
                <a:solidFill>
                  <a:schemeClr val="lt1"/>
                </a:solidFill>
                <a:latin typeface="Calibri"/>
                <a:ea typeface="Calibri"/>
                <a:cs typeface="Calibri"/>
                <a:sym typeface="Calibri"/>
              </a:rPr>
              <a:t>												    Shriya Raj Mahan </a:t>
            </a:r>
            <a:endParaRPr b="1" sz="1300">
              <a:solidFill>
                <a:schemeClr val="lt1"/>
              </a:solidFill>
              <a:latin typeface="Calibri"/>
              <a:ea typeface="Calibri"/>
              <a:cs typeface="Calibri"/>
              <a:sym typeface="Calibri"/>
            </a:endParaRPr>
          </a:p>
          <a:p>
            <a:pPr indent="457200" lvl="0" marL="457200" rtl="0" algn="l">
              <a:lnSpc>
                <a:spcPct val="115000"/>
              </a:lnSpc>
              <a:spcBef>
                <a:spcPts val="0"/>
              </a:spcBef>
              <a:spcAft>
                <a:spcPts val="0"/>
              </a:spcAft>
              <a:buClr>
                <a:schemeClr val="dk1"/>
              </a:buClr>
              <a:buSzPct val="84615"/>
              <a:buFont typeface="Arial"/>
              <a:buNone/>
            </a:pPr>
            <a:r>
              <a:rPr b="1" lang="en-GB" sz="1300">
                <a:solidFill>
                  <a:schemeClr val="lt1"/>
                </a:solidFill>
                <a:latin typeface="Calibri"/>
                <a:ea typeface="Calibri"/>
                <a:cs typeface="Calibri"/>
                <a:sym typeface="Calibri"/>
              </a:rPr>
              <a:t>												    Vinamrata Sankhe</a:t>
            </a:r>
            <a:endParaRPr b="1" sz="1300">
              <a:solidFill>
                <a:schemeClr val="lt1"/>
              </a:solidFill>
              <a:latin typeface="Calibri"/>
              <a:ea typeface="Calibri"/>
              <a:cs typeface="Calibri"/>
              <a:sym typeface="Calibri"/>
            </a:endParaRPr>
          </a:p>
          <a:p>
            <a:pPr indent="0" lvl="0" marL="0" rtl="0" algn="l">
              <a:spcBef>
                <a:spcPts val="0"/>
              </a:spcBef>
              <a:spcAft>
                <a:spcPts val="0"/>
              </a:spcAft>
              <a:buNone/>
            </a:pPr>
            <a:r>
              <a:t/>
            </a:r>
            <a:endParaRPr sz="1300">
              <a:solidFill>
                <a:schemeClr val="lt1"/>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AD1DC"/>
        </a:solidFill>
      </p:bgPr>
    </p:bg>
    <p:spTree>
      <p:nvGrpSpPr>
        <p:cNvPr id="110" name="Shape 110"/>
        <p:cNvGrpSpPr/>
        <p:nvPr/>
      </p:nvGrpSpPr>
      <p:grpSpPr>
        <a:xfrm>
          <a:off x="0" y="0"/>
          <a:ext cx="0" cy="0"/>
          <a:chOff x="0" y="0"/>
          <a:chExt cx="0" cy="0"/>
        </a:xfrm>
      </p:grpSpPr>
      <p:sp>
        <p:nvSpPr>
          <p:cNvPr id="111" name="Google Shape;111;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GB">
                <a:latin typeface="Calibri"/>
                <a:ea typeface="Calibri"/>
                <a:cs typeface="Calibri"/>
                <a:sym typeface="Calibri"/>
              </a:rPr>
              <a:t>ALGORITHMS USED</a:t>
            </a:r>
            <a:endParaRPr/>
          </a:p>
        </p:txBody>
      </p:sp>
      <p:sp>
        <p:nvSpPr>
          <p:cNvPr id="112" name="Google Shape;112;p2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36550" lvl="0" marL="457200" rtl="0" algn="just">
              <a:spcBef>
                <a:spcPts val="0"/>
              </a:spcBef>
              <a:spcAft>
                <a:spcPts val="0"/>
              </a:spcAft>
              <a:buClr>
                <a:schemeClr val="dk1"/>
              </a:buClr>
              <a:buSzPts val="1700"/>
              <a:buFont typeface="Calibri"/>
              <a:buChar char="●"/>
            </a:pPr>
            <a:r>
              <a:rPr b="1" lang="en-GB" sz="1700">
                <a:solidFill>
                  <a:schemeClr val="dk1"/>
                </a:solidFill>
                <a:latin typeface="Calibri"/>
                <a:ea typeface="Calibri"/>
                <a:cs typeface="Calibri"/>
                <a:sym typeface="Calibri"/>
              </a:rPr>
              <a:t>Logistic Regression</a:t>
            </a:r>
            <a:r>
              <a:rPr lang="en-GB" sz="1700">
                <a:solidFill>
                  <a:schemeClr val="dk1"/>
                </a:solidFill>
                <a:latin typeface="Calibri"/>
                <a:ea typeface="Calibri"/>
                <a:cs typeface="Calibri"/>
                <a:sym typeface="Calibri"/>
              </a:rPr>
              <a:t>: Logistic regression is supervised learning classification algorithm used to predict the probability of a target variable. The nature of target or dependent variable is dichotomous, which means </a:t>
            </a:r>
            <a:r>
              <a:rPr lang="en-GB" sz="1700">
                <a:solidFill>
                  <a:schemeClr val="dk1"/>
                </a:solidFill>
                <a:latin typeface="Calibri"/>
                <a:ea typeface="Calibri"/>
                <a:cs typeface="Calibri"/>
                <a:sym typeface="Calibri"/>
              </a:rPr>
              <a:t>there</a:t>
            </a:r>
            <a:r>
              <a:rPr lang="en-GB" sz="1700">
                <a:solidFill>
                  <a:schemeClr val="dk1"/>
                </a:solidFill>
                <a:latin typeface="Calibri"/>
                <a:ea typeface="Calibri"/>
                <a:cs typeface="Calibri"/>
                <a:sym typeface="Calibri"/>
              </a:rPr>
              <a:t> would be only two possible classes.</a:t>
            </a:r>
            <a:endParaRPr sz="1700">
              <a:solidFill>
                <a:schemeClr val="dk1"/>
              </a:solidFill>
              <a:latin typeface="Calibri"/>
              <a:ea typeface="Calibri"/>
              <a:cs typeface="Calibri"/>
              <a:sym typeface="Calibri"/>
            </a:endParaRPr>
          </a:p>
          <a:p>
            <a:pPr indent="0" lvl="0" marL="457200" rtl="0" algn="just">
              <a:spcBef>
                <a:spcPts val="1200"/>
              </a:spcBef>
              <a:spcAft>
                <a:spcPts val="0"/>
              </a:spcAft>
              <a:buNone/>
            </a:pPr>
            <a:r>
              <a:t/>
            </a:r>
            <a:endParaRPr sz="1700">
              <a:solidFill>
                <a:schemeClr val="dk1"/>
              </a:solidFill>
              <a:latin typeface="Calibri"/>
              <a:ea typeface="Calibri"/>
              <a:cs typeface="Calibri"/>
              <a:sym typeface="Calibri"/>
            </a:endParaRPr>
          </a:p>
          <a:p>
            <a:pPr indent="-336550" lvl="0" marL="457200" rtl="0" algn="just">
              <a:spcBef>
                <a:spcPts val="1200"/>
              </a:spcBef>
              <a:spcAft>
                <a:spcPts val="0"/>
              </a:spcAft>
              <a:buClr>
                <a:schemeClr val="dk1"/>
              </a:buClr>
              <a:buSzPts val="1700"/>
              <a:buFont typeface="Calibri"/>
              <a:buChar char="●"/>
            </a:pPr>
            <a:r>
              <a:rPr b="1" lang="en-GB" sz="1700">
                <a:solidFill>
                  <a:schemeClr val="dk1"/>
                </a:solidFill>
                <a:latin typeface="Calibri"/>
                <a:ea typeface="Calibri"/>
                <a:cs typeface="Calibri"/>
                <a:sym typeface="Calibri"/>
              </a:rPr>
              <a:t>Random Forest Classifier</a:t>
            </a:r>
            <a:r>
              <a:rPr lang="en-GB" sz="1700">
                <a:solidFill>
                  <a:schemeClr val="dk1"/>
                </a:solidFill>
                <a:latin typeface="Calibri"/>
                <a:ea typeface="Calibri"/>
                <a:cs typeface="Calibri"/>
                <a:sym typeface="Calibri"/>
              </a:rPr>
              <a:t>: </a:t>
            </a:r>
            <a:r>
              <a:rPr lang="en-GB" sz="1700">
                <a:solidFill>
                  <a:schemeClr val="dk1"/>
                </a:solidFill>
                <a:latin typeface="Calibri"/>
                <a:ea typeface="Calibri"/>
                <a:cs typeface="Calibri"/>
                <a:sym typeface="Calibri"/>
              </a:rPr>
              <a:t>Random forest classifier creates a set of decision trees from randomly selected subset of training set. It then aggregates the votes from different decision trees to decide the final class of the test object.</a:t>
            </a:r>
            <a:endParaRPr sz="1700">
              <a:solidFill>
                <a:schemeClr val="dk1"/>
              </a:solidFill>
              <a:latin typeface="Calibri"/>
              <a:ea typeface="Calibri"/>
              <a:cs typeface="Calibri"/>
              <a:sym typeface="Calibri"/>
            </a:endParaRPr>
          </a:p>
          <a:p>
            <a:pPr indent="0" lvl="0" marL="457200" rtl="0" algn="just">
              <a:spcBef>
                <a:spcPts val="1200"/>
              </a:spcBef>
              <a:spcAft>
                <a:spcPts val="1200"/>
              </a:spcAft>
              <a:buNone/>
            </a:pPr>
            <a:r>
              <a:t/>
            </a:r>
            <a:endParaRPr sz="1700">
              <a:solidFill>
                <a:schemeClr val="dk1"/>
              </a:solidFill>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AD1DC"/>
        </a:solidFill>
      </p:bgPr>
    </p:bg>
    <p:spTree>
      <p:nvGrpSpPr>
        <p:cNvPr id="116" name="Shape 116"/>
        <p:cNvGrpSpPr/>
        <p:nvPr/>
      </p:nvGrpSpPr>
      <p:grpSpPr>
        <a:xfrm>
          <a:off x="0" y="0"/>
          <a:ext cx="0" cy="0"/>
          <a:chOff x="0" y="0"/>
          <a:chExt cx="0" cy="0"/>
        </a:xfrm>
      </p:grpSpPr>
      <p:sp>
        <p:nvSpPr>
          <p:cNvPr id="117" name="Google Shape;117;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GB">
                <a:latin typeface="Calibri"/>
                <a:ea typeface="Calibri"/>
                <a:cs typeface="Calibri"/>
                <a:sym typeface="Calibri"/>
              </a:rPr>
              <a:t>ALGORITHMS USED</a:t>
            </a:r>
            <a:endParaRPr/>
          </a:p>
          <a:p>
            <a:pPr indent="0" lvl="0" marL="0" rtl="0" algn="l">
              <a:spcBef>
                <a:spcPts val="0"/>
              </a:spcBef>
              <a:spcAft>
                <a:spcPts val="0"/>
              </a:spcAft>
              <a:buNone/>
            </a:pPr>
            <a:r>
              <a:t/>
            </a:r>
            <a:endParaRPr/>
          </a:p>
        </p:txBody>
      </p:sp>
      <p:sp>
        <p:nvSpPr>
          <p:cNvPr id="118" name="Google Shape;118;p2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36550" lvl="0" marL="457200" rtl="0" algn="just">
              <a:spcBef>
                <a:spcPts val="0"/>
              </a:spcBef>
              <a:spcAft>
                <a:spcPts val="0"/>
              </a:spcAft>
              <a:buClr>
                <a:schemeClr val="dk1"/>
              </a:buClr>
              <a:buSzPts val="1700"/>
              <a:buChar char="●"/>
            </a:pPr>
            <a:r>
              <a:rPr b="1" lang="en-GB" sz="1700">
                <a:solidFill>
                  <a:schemeClr val="dk1"/>
                </a:solidFill>
                <a:latin typeface="Calibri"/>
                <a:ea typeface="Calibri"/>
                <a:cs typeface="Calibri"/>
                <a:sym typeface="Calibri"/>
              </a:rPr>
              <a:t>K neighbors Classifier</a:t>
            </a:r>
            <a:r>
              <a:rPr lang="en-GB" sz="1700">
                <a:solidFill>
                  <a:schemeClr val="dk1"/>
                </a:solidFill>
                <a:latin typeface="Calibri"/>
                <a:ea typeface="Calibri"/>
                <a:cs typeface="Calibri"/>
                <a:sym typeface="Calibri"/>
              </a:rPr>
              <a:t>: </a:t>
            </a:r>
            <a:r>
              <a:rPr lang="en-GB" sz="1700">
                <a:solidFill>
                  <a:schemeClr val="dk1"/>
                </a:solidFill>
                <a:latin typeface="Calibri"/>
                <a:ea typeface="Calibri"/>
                <a:cs typeface="Calibri"/>
                <a:sym typeface="Calibri"/>
              </a:rPr>
              <a:t>The k-nearest neighbors (KNN) algorithm is a simple, supervised machine learning algorithm that can be used to solve both classification and regression problems. It's easy to implement and understand, but has a major drawback of becoming significantly slows as the size of that data in use grows.</a:t>
            </a:r>
            <a:endParaRPr sz="1700">
              <a:solidFill>
                <a:schemeClr val="dk1"/>
              </a:solidFill>
              <a:latin typeface="Calibri"/>
              <a:ea typeface="Calibri"/>
              <a:cs typeface="Calibri"/>
              <a:sym typeface="Calibri"/>
            </a:endParaRPr>
          </a:p>
          <a:p>
            <a:pPr indent="0" lvl="0" marL="457200" rtl="0" algn="just">
              <a:spcBef>
                <a:spcPts val="1200"/>
              </a:spcBef>
              <a:spcAft>
                <a:spcPts val="0"/>
              </a:spcAft>
              <a:buNone/>
            </a:pPr>
            <a:r>
              <a:t/>
            </a:r>
            <a:endParaRPr sz="1700">
              <a:solidFill>
                <a:schemeClr val="dk1"/>
              </a:solidFill>
              <a:latin typeface="Calibri"/>
              <a:ea typeface="Calibri"/>
              <a:cs typeface="Calibri"/>
              <a:sym typeface="Calibri"/>
            </a:endParaRPr>
          </a:p>
          <a:p>
            <a:pPr indent="-336550" lvl="0" marL="457200" rtl="0" algn="just">
              <a:spcBef>
                <a:spcPts val="1200"/>
              </a:spcBef>
              <a:spcAft>
                <a:spcPts val="0"/>
              </a:spcAft>
              <a:buClr>
                <a:schemeClr val="dk1"/>
              </a:buClr>
              <a:buSzPts val="1700"/>
              <a:buChar char="●"/>
            </a:pPr>
            <a:r>
              <a:rPr b="1" lang="en-GB" sz="1700">
                <a:solidFill>
                  <a:schemeClr val="dk1"/>
                </a:solidFill>
                <a:latin typeface="Calibri"/>
                <a:ea typeface="Calibri"/>
                <a:cs typeface="Calibri"/>
                <a:sym typeface="Calibri"/>
              </a:rPr>
              <a:t>Decision Tree Classifier</a:t>
            </a:r>
            <a:r>
              <a:rPr lang="en-GB" sz="1700">
                <a:solidFill>
                  <a:schemeClr val="dk1"/>
                </a:solidFill>
                <a:latin typeface="Calibri"/>
                <a:ea typeface="Calibri"/>
                <a:cs typeface="Calibri"/>
                <a:sym typeface="Calibri"/>
              </a:rPr>
              <a:t>: </a:t>
            </a:r>
            <a:r>
              <a:rPr lang="en-GB" sz="1700">
                <a:solidFill>
                  <a:schemeClr val="dk1"/>
                </a:solidFill>
                <a:latin typeface="Calibri"/>
                <a:ea typeface="Calibri"/>
                <a:cs typeface="Calibri"/>
                <a:sym typeface="Calibri"/>
              </a:rPr>
              <a:t>Decision tree classifiers are used successfully in many diverse areas. It is the classification techniques used machine learning where the data is continuously split according to a certain parameter.</a:t>
            </a:r>
            <a:endParaRPr sz="1700">
              <a:solidFill>
                <a:schemeClr val="dk1"/>
              </a:solidFill>
              <a:latin typeface="Calibri"/>
              <a:ea typeface="Calibri"/>
              <a:cs typeface="Calibri"/>
              <a:sym typeface="Calibri"/>
            </a:endParaRPr>
          </a:p>
          <a:p>
            <a:pPr indent="0" lvl="0" marL="457200" rtl="0" algn="just">
              <a:spcBef>
                <a:spcPts val="1200"/>
              </a:spcBef>
              <a:spcAft>
                <a:spcPts val="1200"/>
              </a:spcAft>
              <a:buNone/>
            </a:pPr>
            <a:r>
              <a:t/>
            </a:r>
            <a:endParaRPr sz="1400">
              <a:solidFill>
                <a:schemeClr val="dk1"/>
              </a:solidFill>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AD1DC"/>
        </a:solidFill>
      </p:bgPr>
    </p:bg>
    <p:spTree>
      <p:nvGrpSpPr>
        <p:cNvPr id="122" name="Shape 122"/>
        <p:cNvGrpSpPr/>
        <p:nvPr/>
      </p:nvGrpSpPr>
      <p:grpSpPr>
        <a:xfrm>
          <a:off x="0" y="0"/>
          <a:ext cx="0" cy="0"/>
          <a:chOff x="0" y="0"/>
          <a:chExt cx="0" cy="0"/>
        </a:xfrm>
      </p:grpSpPr>
      <p:sp>
        <p:nvSpPr>
          <p:cNvPr id="123" name="Google Shape;123;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GB">
                <a:latin typeface="Calibri"/>
                <a:ea typeface="Calibri"/>
                <a:cs typeface="Calibri"/>
                <a:sym typeface="Calibri"/>
              </a:rPr>
              <a:t>ALGORITHMS USED</a:t>
            </a:r>
            <a:endParaRPr/>
          </a:p>
          <a:p>
            <a:pPr indent="0" lvl="0" marL="0" rtl="0" algn="l">
              <a:spcBef>
                <a:spcPts val="0"/>
              </a:spcBef>
              <a:spcAft>
                <a:spcPts val="0"/>
              </a:spcAft>
              <a:buNone/>
            </a:pPr>
            <a:r>
              <a:t/>
            </a:r>
            <a:endParaRPr/>
          </a:p>
        </p:txBody>
      </p:sp>
      <p:sp>
        <p:nvSpPr>
          <p:cNvPr id="124" name="Google Shape;124;p2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30200" lvl="0" marL="457200" rtl="0" algn="just">
              <a:spcBef>
                <a:spcPts val="0"/>
              </a:spcBef>
              <a:spcAft>
                <a:spcPts val="0"/>
              </a:spcAft>
              <a:buClr>
                <a:schemeClr val="dk1"/>
              </a:buClr>
              <a:buSzPts val="1600"/>
              <a:buFont typeface="Calibri"/>
              <a:buChar char="●"/>
            </a:pPr>
            <a:r>
              <a:rPr b="1" lang="en-GB" sz="1600">
                <a:solidFill>
                  <a:schemeClr val="dk1"/>
                </a:solidFill>
                <a:latin typeface="Calibri"/>
                <a:ea typeface="Calibri"/>
                <a:cs typeface="Calibri"/>
                <a:sym typeface="Calibri"/>
              </a:rPr>
              <a:t>Ada Boosting</a:t>
            </a:r>
            <a:r>
              <a:rPr lang="en-GB" sz="1600">
                <a:solidFill>
                  <a:schemeClr val="dk1"/>
                </a:solidFill>
                <a:latin typeface="Calibri"/>
                <a:ea typeface="Calibri"/>
                <a:cs typeface="Calibri"/>
                <a:sym typeface="Calibri"/>
              </a:rPr>
              <a:t>: </a:t>
            </a:r>
            <a:r>
              <a:rPr lang="en-GB" sz="1600">
                <a:solidFill>
                  <a:schemeClr val="dk1"/>
                </a:solidFill>
                <a:latin typeface="Calibri"/>
                <a:ea typeface="Calibri"/>
                <a:cs typeface="Calibri"/>
                <a:sym typeface="Calibri"/>
              </a:rPr>
              <a:t>An AdaBoost classifier is a meta-estimator that begins by fitting a classifier on the original dataset and then fits additional copies of the classifier on the same dataset but where the weights of incorrectly classified instances are adjusted such that subsequent classifiers focus more on difficult cases.</a:t>
            </a:r>
            <a:endParaRPr sz="1600">
              <a:solidFill>
                <a:schemeClr val="dk1"/>
              </a:solidFill>
              <a:latin typeface="Calibri"/>
              <a:ea typeface="Calibri"/>
              <a:cs typeface="Calibri"/>
              <a:sym typeface="Calibri"/>
            </a:endParaRPr>
          </a:p>
          <a:p>
            <a:pPr indent="0" lvl="0" marL="457200" rtl="0" algn="just">
              <a:spcBef>
                <a:spcPts val="1200"/>
              </a:spcBef>
              <a:spcAft>
                <a:spcPts val="0"/>
              </a:spcAft>
              <a:buNone/>
            </a:pPr>
            <a:r>
              <a:t/>
            </a:r>
            <a:endParaRPr sz="1600">
              <a:solidFill>
                <a:schemeClr val="dk1"/>
              </a:solidFill>
              <a:latin typeface="Calibri"/>
              <a:ea typeface="Calibri"/>
              <a:cs typeface="Calibri"/>
              <a:sym typeface="Calibri"/>
            </a:endParaRPr>
          </a:p>
          <a:p>
            <a:pPr indent="-330200" lvl="0" marL="457200" rtl="0" algn="just">
              <a:spcBef>
                <a:spcPts val="1200"/>
              </a:spcBef>
              <a:spcAft>
                <a:spcPts val="0"/>
              </a:spcAft>
              <a:buClr>
                <a:schemeClr val="dk1"/>
              </a:buClr>
              <a:buSzPts val="1600"/>
              <a:buFont typeface="Calibri"/>
              <a:buChar char="●"/>
            </a:pPr>
            <a:r>
              <a:rPr b="1" lang="en-GB" sz="1600">
                <a:solidFill>
                  <a:schemeClr val="dk1"/>
                </a:solidFill>
                <a:latin typeface="Calibri"/>
                <a:ea typeface="Calibri"/>
                <a:cs typeface="Calibri"/>
                <a:sym typeface="Calibri"/>
              </a:rPr>
              <a:t>Bagging</a:t>
            </a:r>
            <a:r>
              <a:rPr lang="en-GB" sz="1600">
                <a:solidFill>
                  <a:schemeClr val="dk1"/>
                </a:solidFill>
                <a:latin typeface="Calibri"/>
                <a:ea typeface="Calibri"/>
                <a:cs typeface="Calibri"/>
                <a:sym typeface="Calibri"/>
              </a:rPr>
              <a:t>: </a:t>
            </a:r>
            <a:r>
              <a:rPr lang="en-GB" sz="1600">
                <a:solidFill>
                  <a:schemeClr val="dk1"/>
                </a:solidFill>
                <a:latin typeface="Calibri"/>
                <a:ea typeface="Calibri"/>
                <a:cs typeface="Calibri"/>
                <a:sym typeface="Calibri"/>
              </a:rPr>
              <a:t>A Bagging classifier is an ensemble meta-estimator that fits base classifiers each on random subsets of the original dataset and then aggregate their individual predictions (either by voting or by averaging) to form a final prediction. Such a meta-estimator can typically be used as a way to reduce the variance of a black-box estimator (e.g., a decision tree), by introducing randomization into its construction procedure and then making an ensemble out of it.</a:t>
            </a:r>
            <a:endParaRPr sz="1600">
              <a:solidFill>
                <a:schemeClr val="dk1"/>
              </a:solidFill>
              <a:latin typeface="Calibri"/>
              <a:ea typeface="Calibri"/>
              <a:cs typeface="Calibri"/>
              <a:sym typeface="Calibri"/>
            </a:endParaRPr>
          </a:p>
          <a:p>
            <a:pPr indent="0" lvl="0" marL="457200" rtl="0" algn="just">
              <a:spcBef>
                <a:spcPts val="1200"/>
              </a:spcBef>
              <a:spcAft>
                <a:spcPts val="1200"/>
              </a:spcAft>
              <a:buNone/>
            </a:pPr>
            <a:r>
              <a:t/>
            </a:r>
            <a:endParaRPr sz="1600">
              <a:solidFill>
                <a:schemeClr val="dk1"/>
              </a:solidFill>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AD1DC"/>
        </a:solidFill>
      </p:bgPr>
    </p:bg>
    <p:spTree>
      <p:nvGrpSpPr>
        <p:cNvPr id="128" name="Shape 128"/>
        <p:cNvGrpSpPr/>
        <p:nvPr/>
      </p:nvGrpSpPr>
      <p:grpSpPr>
        <a:xfrm>
          <a:off x="0" y="0"/>
          <a:ext cx="0" cy="0"/>
          <a:chOff x="0" y="0"/>
          <a:chExt cx="0" cy="0"/>
        </a:xfrm>
      </p:grpSpPr>
      <p:sp>
        <p:nvSpPr>
          <p:cNvPr id="129" name="Google Shape;129;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GB">
                <a:latin typeface="Calibri"/>
                <a:ea typeface="Calibri"/>
                <a:cs typeface="Calibri"/>
                <a:sym typeface="Calibri"/>
              </a:rPr>
              <a:t>ALGORITHMS USED</a:t>
            </a:r>
            <a:endParaRPr/>
          </a:p>
          <a:p>
            <a:pPr indent="0" lvl="0" marL="0" rtl="0" algn="l">
              <a:spcBef>
                <a:spcPts val="0"/>
              </a:spcBef>
              <a:spcAft>
                <a:spcPts val="0"/>
              </a:spcAft>
              <a:buNone/>
            </a:pPr>
            <a:r>
              <a:t/>
            </a:r>
            <a:endParaRPr/>
          </a:p>
        </p:txBody>
      </p:sp>
      <p:sp>
        <p:nvSpPr>
          <p:cNvPr id="130" name="Google Shape;130;p2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30200" lvl="0" marL="457200" rtl="0" algn="just">
              <a:spcBef>
                <a:spcPts val="0"/>
              </a:spcBef>
              <a:spcAft>
                <a:spcPts val="0"/>
              </a:spcAft>
              <a:buClr>
                <a:schemeClr val="dk1"/>
              </a:buClr>
              <a:buSzPts val="1600"/>
              <a:buChar char="●"/>
            </a:pPr>
            <a:r>
              <a:rPr b="1" lang="en-GB" sz="1600">
                <a:solidFill>
                  <a:schemeClr val="dk1"/>
                </a:solidFill>
                <a:latin typeface="Calibri"/>
                <a:ea typeface="Calibri"/>
                <a:cs typeface="Calibri"/>
                <a:sym typeface="Calibri"/>
              </a:rPr>
              <a:t>Gradient Boosting</a:t>
            </a:r>
            <a:r>
              <a:rPr lang="en-GB" sz="1600">
                <a:solidFill>
                  <a:schemeClr val="dk1"/>
                </a:solidFill>
                <a:latin typeface="Calibri"/>
                <a:ea typeface="Calibri"/>
                <a:cs typeface="Calibri"/>
                <a:sym typeface="Calibri"/>
              </a:rPr>
              <a:t>: </a:t>
            </a:r>
            <a:r>
              <a:rPr lang="en-GB" sz="1600">
                <a:solidFill>
                  <a:schemeClr val="dk1"/>
                </a:solidFill>
                <a:latin typeface="Calibri"/>
                <a:ea typeface="Calibri"/>
                <a:cs typeface="Calibri"/>
                <a:sym typeface="Calibri"/>
              </a:rPr>
              <a:t>Gradient boosting is a technique attracting attention for its prediction speed and accuracy, especially with large and complex data.It relies on the intuition that the best possible next model, when combined with previous models, minimizes the overall prediction error. The key idea is to set the target outcomes for this next model in order to minimize the error.</a:t>
            </a:r>
            <a:endParaRPr sz="1600">
              <a:solidFill>
                <a:schemeClr val="dk1"/>
              </a:solidFill>
              <a:latin typeface="Calibri"/>
              <a:ea typeface="Calibri"/>
              <a:cs typeface="Calibri"/>
              <a:sym typeface="Calibri"/>
            </a:endParaRPr>
          </a:p>
          <a:p>
            <a:pPr indent="0" lvl="0" marL="457200" rtl="0" algn="just">
              <a:spcBef>
                <a:spcPts val="1200"/>
              </a:spcBef>
              <a:spcAft>
                <a:spcPts val="0"/>
              </a:spcAft>
              <a:buNone/>
            </a:pPr>
            <a:r>
              <a:t/>
            </a:r>
            <a:endParaRPr sz="1600">
              <a:solidFill>
                <a:schemeClr val="dk1"/>
              </a:solidFill>
              <a:latin typeface="Calibri"/>
              <a:ea typeface="Calibri"/>
              <a:cs typeface="Calibri"/>
              <a:sym typeface="Calibri"/>
            </a:endParaRPr>
          </a:p>
          <a:p>
            <a:pPr indent="-330200" lvl="0" marL="457200" rtl="0" algn="just">
              <a:spcBef>
                <a:spcPts val="1200"/>
              </a:spcBef>
              <a:spcAft>
                <a:spcPts val="0"/>
              </a:spcAft>
              <a:buClr>
                <a:schemeClr val="dk1"/>
              </a:buClr>
              <a:buSzPts val="1600"/>
              <a:buChar char="●"/>
            </a:pPr>
            <a:r>
              <a:rPr b="1" lang="en-GB" sz="1600">
                <a:solidFill>
                  <a:schemeClr val="dk1"/>
                </a:solidFill>
                <a:latin typeface="Calibri"/>
                <a:ea typeface="Calibri"/>
                <a:cs typeface="Calibri"/>
                <a:sym typeface="Calibri"/>
              </a:rPr>
              <a:t>Support Vector Machines</a:t>
            </a:r>
            <a:r>
              <a:rPr lang="en-GB" sz="1600">
                <a:solidFill>
                  <a:schemeClr val="dk1"/>
                </a:solidFill>
                <a:latin typeface="Calibri"/>
                <a:ea typeface="Calibri"/>
                <a:cs typeface="Calibri"/>
                <a:sym typeface="Calibri"/>
              </a:rPr>
              <a:t>: </a:t>
            </a:r>
            <a:r>
              <a:rPr lang="en-GB" sz="1600">
                <a:solidFill>
                  <a:schemeClr val="dk1"/>
                </a:solidFill>
                <a:latin typeface="Calibri"/>
                <a:ea typeface="Calibri"/>
                <a:cs typeface="Calibri"/>
                <a:sym typeface="Calibri"/>
              </a:rPr>
              <a:t>SVM is a set of supervised learning method used for classification, regression and outliers detection. The advantages of support vector machines are: Effective in high dimensional spaces. Still effective in cases where number of dimensions is greater than the number of samples.</a:t>
            </a:r>
            <a:endParaRPr sz="1600">
              <a:solidFill>
                <a:schemeClr val="dk1"/>
              </a:solidFill>
              <a:latin typeface="Calibri"/>
              <a:ea typeface="Calibri"/>
              <a:cs typeface="Calibri"/>
              <a:sym typeface="Calibri"/>
            </a:endParaRPr>
          </a:p>
          <a:p>
            <a:pPr indent="0" lvl="0" marL="457200" rtl="0" algn="l">
              <a:spcBef>
                <a:spcPts val="1200"/>
              </a:spcBef>
              <a:spcAft>
                <a:spcPts val="0"/>
              </a:spcAft>
              <a:buNone/>
            </a:pPr>
            <a:r>
              <a:t/>
            </a:r>
            <a:endParaRPr sz="1600">
              <a:solidFill>
                <a:schemeClr val="dk1"/>
              </a:solidFill>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AD1DC"/>
        </a:solidFill>
      </p:bgPr>
    </p:bg>
    <p:spTree>
      <p:nvGrpSpPr>
        <p:cNvPr id="134" name="Shape 134"/>
        <p:cNvGrpSpPr/>
        <p:nvPr/>
      </p:nvGrpSpPr>
      <p:grpSpPr>
        <a:xfrm>
          <a:off x="0" y="0"/>
          <a:ext cx="0" cy="0"/>
          <a:chOff x="0" y="0"/>
          <a:chExt cx="0" cy="0"/>
        </a:xfrm>
      </p:grpSpPr>
      <p:sp>
        <p:nvSpPr>
          <p:cNvPr id="135" name="Google Shape;135;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GB">
                <a:latin typeface="Calibri"/>
                <a:ea typeface="Calibri"/>
                <a:cs typeface="Calibri"/>
                <a:sym typeface="Calibri"/>
              </a:rPr>
              <a:t>ALGORITHMS USED</a:t>
            </a:r>
            <a:endParaRPr>
              <a:latin typeface="Calibri"/>
              <a:ea typeface="Calibri"/>
              <a:cs typeface="Calibri"/>
              <a:sym typeface="Calibri"/>
            </a:endParaRPr>
          </a:p>
          <a:p>
            <a:pPr indent="0" lvl="0" marL="0" rtl="0" algn="l">
              <a:spcBef>
                <a:spcPts val="0"/>
              </a:spcBef>
              <a:spcAft>
                <a:spcPts val="0"/>
              </a:spcAft>
              <a:buNone/>
            </a:pPr>
            <a:r>
              <a:t/>
            </a:r>
            <a:endParaRPr/>
          </a:p>
        </p:txBody>
      </p:sp>
      <p:sp>
        <p:nvSpPr>
          <p:cNvPr id="136" name="Google Shape;136;p2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30200" lvl="0" marL="457200" rtl="0" algn="just">
              <a:spcBef>
                <a:spcPts val="0"/>
              </a:spcBef>
              <a:spcAft>
                <a:spcPts val="0"/>
              </a:spcAft>
              <a:buClr>
                <a:schemeClr val="dk1"/>
              </a:buClr>
              <a:buSzPts val="1600"/>
              <a:buFont typeface="Calibri"/>
              <a:buChar char="●"/>
            </a:pPr>
            <a:r>
              <a:rPr b="1" lang="en-GB" sz="1600">
                <a:solidFill>
                  <a:schemeClr val="dk1"/>
                </a:solidFill>
                <a:latin typeface="Calibri"/>
                <a:ea typeface="Calibri"/>
                <a:cs typeface="Calibri"/>
                <a:sym typeface="Calibri"/>
              </a:rPr>
              <a:t>Ensemble</a:t>
            </a:r>
            <a:r>
              <a:rPr b="1" lang="en-GB" sz="1600">
                <a:solidFill>
                  <a:schemeClr val="dk1"/>
                </a:solidFill>
                <a:latin typeface="Calibri"/>
                <a:ea typeface="Calibri"/>
                <a:cs typeface="Calibri"/>
                <a:sym typeface="Calibri"/>
              </a:rPr>
              <a:t> Learning</a:t>
            </a:r>
            <a:r>
              <a:rPr lang="en-GB" sz="1600">
                <a:solidFill>
                  <a:schemeClr val="dk1"/>
                </a:solidFill>
                <a:latin typeface="Calibri"/>
                <a:ea typeface="Calibri"/>
                <a:cs typeface="Calibri"/>
                <a:sym typeface="Calibri"/>
              </a:rPr>
              <a:t>: </a:t>
            </a:r>
            <a:r>
              <a:rPr lang="en-GB" sz="1600">
                <a:solidFill>
                  <a:schemeClr val="dk1"/>
                </a:solidFill>
                <a:latin typeface="Calibri"/>
                <a:ea typeface="Calibri"/>
                <a:cs typeface="Calibri"/>
                <a:sym typeface="Calibri"/>
              </a:rPr>
              <a:t>Ensemble learning is a general meta approach to machine learning that seeks better predictive performance by combining the predictions from multiple models. The three main classes of ensemble learning methods are bagging, stacking, and boosting.</a:t>
            </a:r>
            <a:endParaRPr sz="1600">
              <a:solidFill>
                <a:schemeClr val="dk1"/>
              </a:solidFill>
              <a:latin typeface="Calibri"/>
              <a:ea typeface="Calibri"/>
              <a:cs typeface="Calibri"/>
              <a:sym typeface="Calibri"/>
            </a:endParaRPr>
          </a:p>
          <a:p>
            <a:pPr indent="-330200" lvl="1" marL="914400" rtl="0" algn="just">
              <a:spcBef>
                <a:spcPts val="0"/>
              </a:spcBef>
              <a:spcAft>
                <a:spcPts val="0"/>
              </a:spcAft>
              <a:buClr>
                <a:schemeClr val="dk1"/>
              </a:buClr>
              <a:buSzPts val="1600"/>
              <a:buFont typeface="Calibri"/>
              <a:buChar char="○"/>
            </a:pPr>
            <a:r>
              <a:rPr lang="en-GB" sz="1600">
                <a:solidFill>
                  <a:schemeClr val="dk1"/>
                </a:solidFill>
                <a:latin typeface="Calibri"/>
                <a:ea typeface="Calibri"/>
                <a:cs typeface="Calibri"/>
                <a:sym typeface="Calibri"/>
              </a:rPr>
              <a:t>Bagging involves fitting many decision trees on different samples of the same dataset and averaging the predictions.</a:t>
            </a:r>
            <a:endParaRPr sz="1600">
              <a:solidFill>
                <a:schemeClr val="dk1"/>
              </a:solidFill>
              <a:latin typeface="Calibri"/>
              <a:ea typeface="Calibri"/>
              <a:cs typeface="Calibri"/>
              <a:sym typeface="Calibri"/>
            </a:endParaRPr>
          </a:p>
          <a:p>
            <a:pPr indent="-330200" lvl="1" marL="914400" rtl="0" algn="just">
              <a:spcBef>
                <a:spcPts val="0"/>
              </a:spcBef>
              <a:spcAft>
                <a:spcPts val="0"/>
              </a:spcAft>
              <a:buClr>
                <a:schemeClr val="dk1"/>
              </a:buClr>
              <a:buSzPts val="1600"/>
              <a:buFont typeface="Calibri"/>
              <a:buChar char="○"/>
            </a:pPr>
            <a:r>
              <a:rPr lang="en-GB" sz="1600">
                <a:solidFill>
                  <a:schemeClr val="dk1"/>
                </a:solidFill>
                <a:latin typeface="Calibri"/>
                <a:ea typeface="Calibri"/>
                <a:cs typeface="Calibri"/>
                <a:sym typeface="Calibri"/>
              </a:rPr>
              <a:t>Stacking involves fitting many different models types on the same data and using another model to learn how to best combine the predictions.</a:t>
            </a:r>
            <a:endParaRPr sz="1600">
              <a:solidFill>
                <a:schemeClr val="dk1"/>
              </a:solidFill>
              <a:latin typeface="Calibri"/>
              <a:ea typeface="Calibri"/>
              <a:cs typeface="Calibri"/>
              <a:sym typeface="Calibri"/>
            </a:endParaRPr>
          </a:p>
          <a:p>
            <a:pPr indent="-330200" lvl="1" marL="914400" rtl="0" algn="just">
              <a:spcBef>
                <a:spcPts val="0"/>
              </a:spcBef>
              <a:spcAft>
                <a:spcPts val="0"/>
              </a:spcAft>
              <a:buClr>
                <a:schemeClr val="dk1"/>
              </a:buClr>
              <a:buSzPts val="1600"/>
              <a:buFont typeface="Calibri"/>
              <a:buChar char="○"/>
            </a:pPr>
            <a:r>
              <a:rPr lang="en-GB" sz="1600">
                <a:solidFill>
                  <a:schemeClr val="dk1"/>
                </a:solidFill>
                <a:latin typeface="Calibri"/>
                <a:ea typeface="Calibri"/>
                <a:cs typeface="Calibri"/>
                <a:sym typeface="Calibri"/>
              </a:rPr>
              <a:t>Boosting involves adding ensemble members sequentially that correct the predictions made by prior models and outputs a weighted average of the predictions.</a:t>
            </a:r>
            <a:endParaRPr sz="1600">
              <a:solidFill>
                <a:schemeClr val="dk1"/>
              </a:solidFill>
              <a:latin typeface="Calibri"/>
              <a:ea typeface="Calibri"/>
              <a:cs typeface="Calibri"/>
              <a:sym typeface="Calibri"/>
            </a:endParaRPr>
          </a:p>
          <a:p>
            <a:pPr indent="0" lvl="0" marL="457200" rtl="0" algn="just">
              <a:spcBef>
                <a:spcPts val="1200"/>
              </a:spcBef>
              <a:spcAft>
                <a:spcPts val="0"/>
              </a:spcAft>
              <a:buNone/>
            </a:pPr>
            <a:r>
              <a:t/>
            </a:r>
            <a:endParaRPr sz="1600">
              <a:solidFill>
                <a:schemeClr val="dk1"/>
              </a:solidFill>
              <a:latin typeface="Calibri"/>
              <a:ea typeface="Calibri"/>
              <a:cs typeface="Calibri"/>
              <a:sym typeface="Calibri"/>
            </a:endParaRPr>
          </a:p>
          <a:p>
            <a:pPr indent="0" lvl="0" marL="457200" rtl="0" algn="just">
              <a:spcBef>
                <a:spcPts val="1200"/>
              </a:spcBef>
              <a:spcAft>
                <a:spcPts val="0"/>
              </a:spcAft>
              <a:buNone/>
            </a:pPr>
            <a:r>
              <a:t/>
            </a:r>
            <a:endParaRPr sz="1600">
              <a:solidFill>
                <a:schemeClr val="dk1"/>
              </a:solidFill>
              <a:latin typeface="Calibri"/>
              <a:ea typeface="Calibri"/>
              <a:cs typeface="Calibri"/>
              <a:sym typeface="Calibri"/>
            </a:endParaRPr>
          </a:p>
          <a:p>
            <a:pPr indent="0" lvl="0" marL="457200" rtl="0" algn="just">
              <a:spcBef>
                <a:spcPts val="1200"/>
              </a:spcBef>
              <a:spcAft>
                <a:spcPts val="0"/>
              </a:spcAft>
              <a:buNone/>
            </a:pPr>
            <a:r>
              <a:t/>
            </a:r>
            <a:endParaRPr sz="1600">
              <a:solidFill>
                <a:schemeClr val="dk1"/>
              </a:solidFill>
              <a:latin typeface="Calibri"/>
              <a:ea typeface="Calibri"/>
              <a:cs typeface="Calibri"/>
              <a:sym typeface="Calibri"/>
            </a:endParaRPr>
          </a:p>
          <a:p>
            <a:pPr indent="0" lvl="0" marL="0" rtl="0" algn="just">
              <a:spcBef>
                <a:spcPts val="1200"/>
              </a:spcBef>
              <a:spcAft>
                <a:spcPts val="1200"/>
              </a:spcAft>
              <a:buNone/>
            </a:pPr>
            <a:r>
              <a:t/>
            </a:r>
            <a:endParaRPr sz="1600">
              <a:solidFill>
                <a:schemeClr val="dk1"/>
              </a:solidFill>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AD1DC"/>
        </a:solidFill>
      </p:bgPr>
    </p:bg>
    <p:spTree>
      <p:nvGrpSpPr>
        <p:cNvPr id="140" name="Shape 140"/>
        <p:cNvGrpSpPr/>
        <p:nvPr/>
      </p:nvGrpSpPr>
      <p:grpSpPr>
        <a:xfrm>
          <a:off x="0" y="0"/>
          <a:ext cx="0" cy="0"/>
          <a:chOff x="0" y="0"/>
          <a:chExt cx="0" cy="0"/>
        </a:xfrm>
      </p:grpSpPr>
      <p:sp>
        <p:nvSpPr>
          <p:cNvPr id="141" name="Google Shape;141;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latin typeface="Calibri"/>
                <a:ea typeface="Calibri"/>
                <a:cs typeface="Calibri"/>
                <a:sym typeface="Calibri"/>
              </a:rPr>
              <a:t>5-FOLD CROSS VALIDATION</a:t>
            </a:r>
            <a:endParaRPr>
              <a:latin typeface="Calibri"/>
              <a:ea typeface="Calibri"/>
              <a:cs typeface="Calibri"/>
              <a:sym typeface="Calibri"/>
            </a:endParaRPr>
          </a:p>
        </p:txBody>
      </p:sp>
      <p:sp>
        <p:nvSpPr>
          <p:cNvPr id="142" name="Google Shape;142;p2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36550" lvl="0" marL="457200" rtl="0" algn="l">
              <a:spcBef>
                <a:spcPts val="0"/>
              </a:spcBef>
              <a:spcAft>
                <a:spcPts val="0"/>
              </a:spcAft>
              <a:buClr>
                <a:schemeClr val="dk1"/>
              </a:buClr>
              <a:buSzPts val="1700"/>
              <a:buFont typeface="Calibri"/>
              <a:buChar char="●"/>
            </a:pPr>
            <a:r>
              <a:rPr lang="en-GB" sz="1700">
                <a:solidFill>
                  <a:schemeClr val="dk1"/>
                </a:solidFill>
                <a:latin typeface="Calibri"/>
                <a:ea typeface="Calibri"/>
                <a:cs typeface="Calibri"/>
                <a:sym typeface="Calibri"/>
              </a:rPr>
              <a:t>It maximizes the amount of data that is used to train the model.</a:t>
            </a:r>
            <a:endParaRPr sz="1700">
              <a:solidFill>
                <a:schemeClr val="dk1"/>
              </a:solidFill>
              <a:latin typeface="Calibri"/>
              <a:ea typeface="Calibri"/>
              <a:cs typeface="Calibri"/>
              <a:sym typeface="Calibri"/>
            </a:endParaRPr>
          </a:p>
          <a:p>
            <a:pPr indent="0" lvl="0" marL="0" rtl="0" algn="l">
              <a:spcBef>
                <a:spcPts val="1200"/>
              </a:spcBef>
              <a:spcAft>
                <a:spcPts val="1200"/>
              </a:spcAft>
              <a:buNone/>
            </a:pPr>
            <a:r>
              <a:t/>
            </a:r>
            <a:endParaRPr sz="1700">
              <a:solidFill>
                <a:schemeClr val="dk1"/>
              </a:solidFill>
              <a:latin typeface="Calibri"/>
              <a:ea typeface="Calibri"/>
              <a:cs typeface="Calibri"/>
              <a:sym typeface="Calibri"/>
            </a:endParaRPr>
          </a:p>
        </p:txBody>
      </p:sp>
      <p:pic>
        <p:nvPicPr>
          <p:cNvPr id="143" name="Google Shape;143;p27"/>
          <p:cNvPicPr preferRelativeResize="0"/>
          <p:nvPr/>
        </p:nvPicPr>
        <p:blipFill>
          <a:blip r:embed="rId3">
            <a:alphaModFix/>
          </a:blip>
          <a:stretch>
            <a:fillRect/>
          </a:stretch>
        </p:blipFill>
        <p:spPr>
          <a:xfrm>
            <a:off x="596225" y="1610675"/>
            <a:ext cx="8000000" cy="346980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AD1DC"/>
        </a:solidFill>
      </p:bgPr>
    </p:bg>
    <p:spTree>
      <p:nvGrpSpPr>
        <p:cNvPr id="147" name="Shape 147"/>
        <p:cNvGrpSpPr/>
        <p:nvPr/>
      </p:nvGrpSpPr>
      <p:grpSpPr>
        <a:xfrm>
          <a:off x="0" y="0"/>
          <a:ext cx="0" cy="0"/>
          <a:chOff x="0" y="0"/>
          <a:chExt cx="0" cy="0"/>
        </a:xfrm>
      </p:grpSpPr>
      <p:sp>
        <p:nvSpPr>
          <p:cNvPr id="148" name="Google Shape;148;p28"/>
          <p:cNvSpPr txBox="1"/>
          <p:nvPr>
            <p:ph type="title"/>
          </p:nvPr>
        </p:nvSpPr>
        <p:spPr>
          <a:xfrm>
            <a:off x="102600" y="5797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latin typeface="Calibri"/>
                <a:ea typeface="Calibri"/>
                <a:cs typeface="Calibri"/>
                <a:sym typeface="Calibri"/>
              </a:rPr>
              <a:t>RESULTS</a:t>
            </a:r>
            <a:endParaRPr>
              <a:latin typeface="Calibri"/>
              <a:ea typeface="Calibri"/>
              <a:cs typeface="Calibri"/>
              <a:sym typeface="Calibri"/>
            </a:endParaRPr>
          </a:p>
          <a:p>
            <a:pPr indent="0" lvl="0" marL="0" rtl="0" algn="l">
              <a:spcBef>
                <a:spcPts val="0"/>
              </a:spcBef>
              <a:spcAft>
                <a:spcPts val="0"/>
              </a:spcAft>
              <a:buClr>
                <a:schemeClr val="dk1"/>
              </a:buClr>
              <a:buSzPct val="39285"/>
              <a:buFont typeface="Arial"/>
              <a:buNone/>
            </a:pPr>
            <a:r>
              <a:t/>
            </a:r>
            <a:endParaRPr/>
          </a:p>
          <a:p>
            <a:pPr indent="0" lvl="0" marL="0" rtl="0" algn="l">
              <a:spcBef>
                <a:spcPts val="0"/>
              </a:spcBef>
              <a:spcAft>
                <a:spcPts val="0"/>
              </a:spcAft>
              <a:buNone/>
            </a:pPr>
            <a:r>
              <a:t/>
            </a:r>
            <a:endParaRPr/>
          </a:p>
        </p:txBody>
      </p:sp>
      <p:sp>
        <p:nvSpPr>
          <p:cNvPr id="149" name="Google Shape;149;p2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36550" lvl="0" marL="457200" rtl="0" algn="l">
              <a:spcBef>
                <a:spcPts val="0"/>
              </a:spcBef>
              <a:spcAft>
                <a:spcPts val="0"/>
              </a:spcAft>
              <a:buClr>
                <a:schemeClr val="dk1"/>
              </a:buClr>
              <a:buSzPts val="1700"/>
              <a:buFont typeface="Calibri"/>
              <a:buChar char="●"/>
            </a:pPr>
            <a:r>
              <a:rPr lang="en-GB" sz="1700">
                <a:solidFill>
                  <a:schemeClr val="dk1"/>
                </a:solidFill>
                <a:latin typeface="Calibri"/>
                <a:ea typeface="Calibri"/>
                <a:cs typeface="Calibri"/>
                <a:sym typeface="Calibri"/>
              </a:rPr>
              <a:t>Accuracy comparison </a:t>
            </a:r>
            <a:endParaRPr sz="1700">
              <a:solidFill>
                <a:schemeClr val="dk1"/>
              </a:solidFill>
              <a:latin typeface="Calibri"/>
              <a:ea typeface="Calibri"/>
              <a:cs typeface="Calibri"/>
              <a:sym typeface="Calibri"/>
            </a:endParaRPr>
          </a:p>
        </p:txBody>
      </p:sp>
      <p:pic>
        <p:nvPicPr>
          <p:cNvPr id="150" name="Google Shape;150;p28"/>
          <p:cNvPicPr preferRelativeResize="0"/>
          <p:nvPr/>
        </p:nvPicPr>
        <p:blipFill>
          <a:blip r:embed="rId3">
            <a:alphaModFix/>
          </a:blip>
          <a:stretch>
            <a:fillRect/>
          </a:stretch>
        </p:blipFill>
        <p:spPr>
          <a:xfrm>
            <a:off x="52275" y="1871325"/>
            <a:ext cx="4160799" cy="3125826"/>
          </a:xfrm>
          <a:prstGeom prst="rect">
            <a:avLst/>
          </a:prstGeom>
          <a:noFill/>
          <a:ln>
            <a:noFill/>
          </a:ln>
        </p:spPr>
      </p:pic>
      <p:pic>
        <p:nvPicPr>
          <p:cNvPr id="151" name="Google Shape;151;p28"/>
          <p:cNvPicPr preferRelativeResize="0"/>
          <p:nvPr/>
        </p:nvPicPr>
        <p:blipFill>
          <a:blip r:embed="rId4">
            <a:alphaModFix/>
          </a:blip>
          <a:stretch>
            <a:fillRect/>
          </a:stretch>
        </p:blipFill>
        <p:spPr>
          <a:xfrm>
            <a:off x="4348975" y="1017725"/>
            <a:ext cx="4704399" cy="39794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AD1DC"/>
        </a:solidFill>
      </p:bgPr>
    </p:bg>
    <p:spTree>
      <p:nvGrpSpPr>
        <p:cNvPr id="155" name="Shape 155"/>
        <p:cNvGrpSpPr/>
        <p:nvPr/>
      </p:nvGrpSpPr>
      <p:grpSpPr>
        <a:xfrm>
          <a:off x="0" y="0"/>
          <a:ext cx="0" cy="0"/>
          <a:chOff x="0" y="0"/>
          <a:chExt cx="0" cy="0"/>
        </a:xfrm>
      </p:grpSpPr>
      <p:sp>
        <p:nvSpPr>
          <p:cNvPr id="156" name="Google Shape;156;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latin typeface="Calibri"/>
                <a:ea typeface="Calibri"/>
                <a:cs typeface="Calibri"/>
                <a:sym typeface="Calibri"/>
              </a:rPr>
              <a:t>RESULTS</a:t>
            </a:r>
            <a:endParaRPr>
              <a:latin typeface="Calibri"/>
              <a:ea typeface="Calibri"/>
              <a:cs typeface="Calibri"/>
              <a:sym typeface="Calibri"/>
            </a:endParaRPr>
          </a:p>
          <a:p>
            <a:pPr indent="0" lvl="0" marL="0" rtl="0" algn="l">
              <a:spcBef>
                <a:spcPts val="0"/>
              </a:spcBef>
              <a:spcAft>
                <a:spcPts val="0"/>
              </a:spcAft>
              <a:buClr>
                <a:schemeClr val="dk1"/>
              </a:buClr>
              <a:buSzPct val="39285"/>
              <a:buFont typeface="Arial"/>
              <a:buNone/>
            </a:pPr>
            <a:r>
              <a:t/>
            </a:r>
            <a:endParaRPr/>
          </a:p>
          <a:p>
            <a:pPr indent="0" lvl="0" marL="0" rtl="0" algn="l">
              <a:spcBef>
                <a:spcPts val="0"/>
              </a:spcBef>
              <a:spcAft>
                <a:spcPts val="0"/>
              </a:spcAft>
              <a:buNone/>
            </a:pPr>
            <a:r>
              <a:t/>
            </a:r>
            <a:endParaRPr/>
          </a:p>
        </p:txBody>
      </p:sp>
      <p:sp>
        <p:nvSpPr>
          <p:cNvPr id="157" name="Google Shape;157;p2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36550" lvl="0" marL="457200" rtl="0" algn="l">
              <a:spcBef>
                <a:spcPts val="0"/>
              </a:spcBef>
              <a:spcAft>
                <a:spcPts val="0"/>
              </a:spcAft>
              <a:buClr>
                <a:schemeClr val="dk1"/>
              </a:buClr>
              <a:buSzPts val="1700"/>
              <a:buFont typeface="Calibri"/>
              <a:buChar char="●"/>
            </a:pPr>
            <a:r>
              <a:rPr lang="en-GB" sz="1700">
                <a:solidFill>
                  <a:schemeClr val="dk1"/>
                </a:solidFill>
                <a:latin typeface="Calibri"/>
                <a:ea typeface="Calibri"/>
                <a:cs typeface="Calibri"/>
                <a:sym typeface="Calibri"/>
              </a:rPr>
              <a:t>Accuracy after </a:t>
            </a:r>
            <a:r>
              <a:rPr lang="en-GB" sz="1700">
                <a:solidFill>
                  <a:schemeClr val="dk1"/>
                </a:solidFill>
                <a:latin typeface="Calibri"/>
                <a:ea typeface="Calibri"/>
                <a:cs typeface="Calibri"/>
                <a:sym typeface="Calibri"/>
              </a:rPr>
              <a:t>ensemble</a:t>
            </a:r>
            <a:r>
              <a:rPr lang="en-GB" sz="1700">
                <a:solidFill>
                  <a:schemeClr val="dk1"/>
                </a:solidFill>
                <a:latin typeface="Calibri"/>
                <a:ea typeface="Calibri"/>
                <a:cs typeface="Calibri"/>
                <a:sym typeface="Calibri"/>
              </a:rPr>
              <a:t> learning </a:t>
            </a:r>
            <a:endParaRPr sz="1700">
              <a:solidFill>
                <a:schemeClr val="dk1"/>
              </a:solidFill>
              <a:latin typeface="Calibri"/>
              <a:ea typeface="Calibri"/>
              <a:cs typeface="Calibri"/>
              <a:sym typeface="Calibri"/>
            </a:endParaRPr>
          </a:p>
        </p:txBody>
      </p:sp>
      <p:pic>
        <p:nvPicPr>
          <p:cNvPr id="158" name="Google Shape;158;p29"/>
          <p:cNvPicPr preferRelativeResize="0"/>
          <p:nvPr/>
        </p:nvPicPr>
        <p:blipFill>
          <a:blip r:embed="rId3">
            <a:alphaModFix/>
          </a:blip>
          <a:stretch>
            <a:fillRect/>
          </a:stretch>
        </p:blipFill>
        <p:spPr>
          <a:xfrm>
            <a:off x="158250" y="1582600"/>
            <a:ext cx="3628726" cy="3493075"/>
          </a:xfrm>
          <a:prstGeom prst="rect">
            <a:avLst/>
          </a:prstGeom>
          <a:noFill/>
          <a:ln>
            <a:noFill/>
          </a:ln>
        </p:spPr>
      </p:pic>
      <p:pic>
        <p:nvPicPr>
          <p:cNvPr id="159" name="Google Shape;159;p29"/>
          <p:cNvPicPr preferRelativeResize="0"/>
          <p:nvPr/>
        </p:nvPicPr>
        <p:blipFill>
          <a:blip r:embed="rId4">
            <a:alphaModFix/>
          </a:blip>
          <a:stretch>
            <a:fillRect/>
          </a:stretch>
        </p:blipFill>
        <p:spPr>
          <a:xfrm>
            <a:off x="3933925" y="1017725"/>
            <a:ext cx="5132201" cy="405794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AD1DC"/>
        </a:solidFill>
      </p:bgPr>
    </p:bg>
    <p:spTree>
      <p:nvGrpSpPr>
        <p:cNvPr id="163" name="Shape 163"/>
        <p:cNvGrpSpPr/>
        <p:nvPr/>
      </p:nvGrpSpPr>
      <p:grpSpPr>
        <a:xfrm>
          <a:off x="0" y="0"/>
          <a:ext cx="0" cy="0"/>
          <a:chOff x="0" y="0"/>
          <a:chExt cx="0" cy="0"/>
        </a:xfrm>
      </p:grpSpPr>
      <p:sp>
        <p:nvSpPr>
          <p:cNvPr id="164" name="Google Shape;164;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latin typeface="Calibri"/>
                <a:ea typeface="Calibri"/>
                <a:cs typeface="Calibri"/>
                <a:sym typeface="Calibri"/>
              </a:rPr>
              <a:t>CONCLUSION</a:t>
            </a:r>
            <a:endParaRPr>
              <a:latin typeface="Calibri"/>
              <a:ea typeface="Calibri"/>
              <a:cs typeface="Calibri"/>
              <a:sym typeface="Calibri"/>
            </a:endParaRPr>
          </a:p>
          <a:p>
            <a:pPr indent="0" lvl="0" marL="0" rtl="0" algn="l">
              <a:spcBef>
                <a:spcPts val="0"/>
              </a:spcBef>
              <a:spcAft>
                <a:spcPts val="0"/>
              </a:spcAft>
              <a:buNone/>
            </a:pPr>
            <a:r>
              <a:t/>
            </a:r>
            <a:endParaRPr/>
          </a:p>
        </p:txBody>
      </p:sp>
      <p:sp>
        <p:nvSpPr>
          <p:cNvPr id="165" name="Google Shape;165;p3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just">
              <a:spcBef>
                <a:spcPts val="0"/>
              </a:spcBef>
              <a:spcAft>
                <a:spcPts val="0"/>
              </a:spcAft>
              <a:buClr>
                <a:schemeClr val="dk1"/>
              </a:buClr>
              <a:buSzPts val="1800"/>
              <a:buFont typeface="Calibri"/>
              <a:buChar char="●"/>
            </a:pPr>
            <a:r>
              <a:rPr lang="en-GB">
                <a:solidFill>
                  <a:schemeClr val="dk1"/>
                </a:solidFill>
                <a:latin typeface="Calibri"/>
                <a:ea typeface="Calibri"/>
                <a:cs typeface="Calibri"/>
                <a:sym typeface="Calibri"/>
              </a:rPr>
              <a:t>After observing the obtained results, we can conclude that the Ada Boosting Classifier gives us the </a:t>
            </a:r>
            <a:r>
              <a:rPr lang="en-GB">
                <a:solidFill>
                  <a:schemeClr val="dk1"/>
                </a:solidFill>
                <a:latin typeface="Calibri"/>
                <a:ea typeface="Calibri"/>
                <a:cs typeface="Calibri"/>
                <a:sym typeface="Calibri"/>
              </a:rPr>
              <a:t>highest</a:t>
            </a:r>
            <a:r>
              <a:rPr lang="en-GB">
                <a:solidFill>
                  <a:schemeClr val="dk1"/>
                </a:solidFill>
                <a:latin typeface="Calibri"/>
                <a:ea typeface="Calibri"/>
                <a:cs typeface="Calibri"/>
                <a:sym typeface="Calibri"/>
              </a:rPr>
              <a:t> accuracy of </a:t>
            </a:r>
            <a:r>
              <a:rPr lang="en-GB">
                <a:solidFill>
                  <a:schemeClr val="dk1"/>
                </a:solidFill>
                <a:latin typeface="Calibri"/>
                <a:ea typeface="Calibri"/>
                <a:cs typeface="Calibri"/>
                <a:sym typeface="Calibri"/>
              </a:rPr>
              <a:t>prediction of 99.12%</a:t>
            </a:r>
            <a:endParaRPr>
              <a:solidFill>
                <a:schemeClr val="dk1"/>
              </a:solidFill>
              <a:latin typeface="Calibri"/>
              <a:ea typeface="Calibri"/>
              <a:cs typeface="Calibri"/>
              <a:sym typeface="Calibri"/>
            </a:endParaRPr>
          </a:p>
          <a:p>
            <a:pPr indent="-342900" lvl="0" marL="457200" rtl="0" algn="just">
              <a:spcBef>
                <a:spcPts val="0"/>
              </a:spcBef>
              <a:spcAft>
                <a:spcPts val="0"/>
              </a:spcAft>
              <a:buClr>
                <a:schemeClr val="dk1"/>
              </a:buClr>
              <a:buSzPts val="1800"/>
              <a:buFont typeface="Calibri"/>
              <a:buChar char="●"/>
            </a:pPr>
            <a:r>
              <a:rPr lang="en-GB">
                <a:solidFill>
                  <a:schemeClr val="dk1"/>
                </a:solidFill>
                <a:latin typeface="Calibri"/>
                <a:ea typeface="Calibri"/>
                <a:cs typeface="Calibri"/>
                <a:sym typeface="Calibri"/>
              </a:rPr>
              <a:t>Though we use ensemble method, it tends to give us as accuracy of 97.37% which is similar to the accuracy obtained by using the Logistic Regression model, but comparatively better than the other models that are being used to determine which model is the most efficient to predict the diagnosis of Breast Cancer. </a:t>
            </a:r>
            <a:endParaRPr>
              <a:solidFill>
                <a:schemeClr val="dk1"/>
              </a:solidFill>
              <a:latin typeface="Calibri"/>
              <a:ea typeface="Calibri"/>
              <a:cs typeface="Calibri"/>
              <a:sym typeface="Calibri"/>
            </a:endParaRPr>
          </a:p>
          <a:p>
            <a:pPr indent="-342900" lvl="0" marL="457200" rtl="0" algn="just">
              <a:spcBef>
                <a:spcPts val="0"/>
              </a:spcBef>
              <a:spcAft>
                <a:spcPts val="0"/>
              </a:spcAft>
              <a:buClr>
                <a:schemeClr val="dk1"/>
              </a:buClr>
              <a:buSzPts val="1800"/>
              <a:buFont typeface="Calibri"/>
              <a:buChar char="●"/>
            </a:pPr>
            <a:r>
              <a:rPr lang="en-GB">
                <a:solidFill>
                  <a:schemeClr val="dk1"/>
                </a:solidFill>
                <a:latin typeface="Calibri"/>
                <a:ea typeface="Calibri"/>
                <a:cs typeface="Calibri"/>
                <a:sym typeface="Calibri"/>
              </a:rPr>
              <a:t>Hence, the obtained results of the analysis. </a:t>
            </a:r>
            <a:endParaRPr>
              <a:solidFill>
                <a:schemeClr val="dk1"/>
              </a:solidFill>
              <a:latin typeface="Calibri"/>
              <a:ea typeface="Calibri"/>
              <a:cs typeface="Calibri"/>
              <a:sym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AD1DC"/>
        </a:solidFill>
      </p:bgPr>
    </p:bg>
    <p:spTree>
      <p:nvGrpSpPr>
        <p:cNvPr id="169" name="Shape 169"/>
        <p:cNvGrpSpPr/>
        <p:nvPr/>
      </p:nvGrpSpPr>
      <p:grpSpPr>
        <a:xfrm>
          <a:off x="0" y="0"/>
          <a:ext cx="0" cy="0"/>
          <a:chOff x="0" y="0"/>
          <a:chExt cx="0" cy="0"/>
        </a:xfrm>
      </p:grpSpPr>
      <p:sp>
        <p:nvSpPr>
          <p:cNvPr id="170" name="Google Shape;170;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latin typeface="Calibri"/>
                <a:ea typeface="Calibri"/>
                <a:cs typeface="Calibri"/>
                <a:sym typeface="Calibri"/>
              </a:rPr>
              <a:t>REFERENCES</a:t>
            </a:r>
            <a:endParaRPr>
              <a:latin typeface="Calibri"/>
              <a:ea typeface="Calibri"/>
              <a:cs typeface="Calibri"/>
              <a:sym typeface="Calibri"/>
            </a:endParaRPr>
          </a:p>
        </p:txBody>
      </p:sp>
      <p:sp>
        <p:nvSpPr>
          <p:cNvPr id="171" name="Google Shape;171;p3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Clr>
                <a:schemeClr val="dk1"/>
              </a:buClr>
              <a:buSzPts val="1400"/>
              <a:buFont typeface="Calibri"/>
              <a:buChar char="●"/>
            </a:pPr>
            <a:r>
              <a:rPr lang="en-GB" sz="1400" u="sng">
                <a:solidFill>
                  <a:schemeClr val="dk1"/>
                </a:solidFill>
                <a:latin typeface="Calibri"/>
                <a:ea typeface="Calibri"/>
                <a:cs typeface="Calibri"/>
                <a:sym typeface="Calibri"/>
                <a:hlinkClick r:id="rId3">
                  <a:extLst>
                    <a:ext uri="{A12FA001-AC4F-418D-AE19-62706E023703}">
                      <ahyp:hlinkClr val="tx"/>
                    </a:ext>
                  </a:extLst>
                </a:hlinkClick>
              </a:rPr>
              <a:t>https://pubmed.ncbi.nlm.nih.gov/33498339/</a:t>
            </a:r>
            <a:r>
              <a:rPr lang="en-GB" sz="1400">
                <a:solidFill>
                  <a:schemeClr val="dk1"/>
                </a:solidFill>
                <a:latin typeface="Calibri"/>
                <a:ea typeface="Calibri"/>
                <a:cs typeface="Calibri"/>
                <a:sym typeface="Calibri"/>
              </a:rPr>
              <a:t> </a:t>
            </a:r>
            <a:endParaRPr sz="1400">
              <a:solidFill>
                <a:schemeClr val="dk1"/>
              </a:solidFill>
              <a:latin typeface="Calibri"/>
              <a:ea typeface="Calibri"/>
              <a:cs typeface="Calibri"/>
              <a:sym typeface="Calibri"/>
            </a:endParaRPr>
          </a:p>
          <a:p>
            <a:pPr indent="-317500" lvl="0" marL="457200" rtl="0" algn="just">
              <a:spcBef>
                <a:spcPts val="0"/>
              </a:spcBef>
              <a:spcAft>
                <a:spcPts val="0"/>
              </a:spcAft>
              <a:buClr>
                <a:schemeClr val="dk1"/>
              </a:buClr>
              <a:buSzPts val="1400"/>
              <a:buFont typeface="Calibri"/>
              <a:buChar char="●"/>
            </a:pPr>
            <a:r>
              <a:rPr lang="en-GB" sz="1400" u="sng">
                <a:solidFill>
                  <a:schemeClr val="dk1"/>
                </a:solidFill>
                <a:latin typeface="Calibri"/>
                <a:ea typeface="Calibri"/>
                <a:cs typeface="Calibri"/>
                <a:sym typeface="Calibri"/>
                <a:hlinkClick r:id="rId4">
                  <a:extLst>
                    <a:ext uri="{A12FA001-AC4F-418D-AE19-62706E023703}">
                      <ahyp:hlinkClr val="tx"/>
                    </a:ext>
                  </a:extLst>
                </a:hlinkClick>
              </a:rPr>
              <a:t>https://www.kaggle.com/datasets/uciml/breast-cancer-wisconsin-data</a:t>
            </a:r>
            <a:endParaRPr sz="1400">
              <a:solidFill>
                <a:schemeClr val="dk1"/>
              </a:solidFill>
              <a:latin typeface="Calibri"/>
              <a:ea typeface="Calibri"/>
              <a:cs typeface="Calibri"/>
              <a:sym typeface="Calibri"/>
            </a:endParaRPr>
          </a:p>
          <a:p>
            <a:pPr indent="-317500" lvl="0" marL="457200" rtl="0" algn="l">
              <a:spcBef>
                <a:spcPts val="0"/>
              </a:spcBef>
              <a:spcAft>
                <a:spcPts val="0"/>
              </a:spcAft>
              <a:buClr>
                <a:schemeClr val="dk1"/>
              </a:buClr>
              <a:buSzPts val="1400"/>
              <a:buFont typeface="Calibri"/>
              <a:buChar char="●"/>
            </a:pPr>
            <a:r>
              <a:rPr lang="en-GB" sz="1400" u="sng">
                <a:solidFill>
                  <a:schemeClr val="dk1"/>
                </a:solidFill>
                <a:latin typeface="Calibri"/>
                <a:ea typeface="Calibri"/>
                <a:cs typeface="Calibri"/>
                <a:sym typeface="Calibri"/>
                <a:hlinkClick r:id="rId5">
                  <a:extLst>
                    <a:ext uri="{A12FA001-AC4F-418D-AE19-62706E023703}">
                      <ahyp:hlinkClr val="tx"/>
                    </a:ext>
                  </a:extLst>
                </a:hlinkClick>
              </a:rPr>
              <a:t>https://towardsdatascience.com/building-a-simple-machine-learning-model-on-breast-cancer-data-eca4b3b99fa3</a:t>
            </a:r>
            <a:endParaRPr sz="1400">
              <a:solidFill>
                <a:schemeClr val="dk1"/>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AD1DC"/>
        </a:solidFill>
      </p:bgPr>
    </p:bg>
    <p:spTree>
      <p:nvGrpSpPr>
        <p:cNvPr id="58" name="Shape 58"/>
        <p:cNvGrpSpPr/>
        <p:nvPr/>
      </p:nvGrpSpPr>
      <p:grpSpPr>
        <a:xfrm>
          <a:off x="0" y="0"/>
          <a:ext cx="0" cy="0"/>
          <a:chOff x="0" y="0"/>
          <a:chExt cx="0" cy="0"/>
        </a:xfrm>
      </p:grpSpPr>
      <p:sp>
        <p:nvSpPr>
          <p:cNvPr id="59" name="Google Shape;59;p1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n-GB" sz="2420">
                <a:latin typeface="Calibri"/>
                <a:ea typeface="Calibri"/>
                <a:cs typeface="Calibri"/>
                <a:sym typeface="Calibri"/>
              </a:rPr>
              <a:t>BREAST CANCER : An Overview</a:t>
            </a:r>
            <a:endParaRPr sz="2420">
              <a:latin typeface="Calibri"/>
              <a:ea typeface="Calibri"/>
              <a:cs typeface="Calibri"/>
              <a:sym typeface="Calibri"/>
            </a:endParaRPr>
          </a:p>
        </p:txBody>
      </p:sp>
      <p:sp>
        <p:nvSpPr>
          <p:cNvPr id="60" name="Google Shape;60;p14"/>
          <p:cNvSpPr txBox="1"/>
          <p:nvPr>
            <p:ph idx="1" type="body"/>
          </p:nvPr>
        </p:nvSpPr>
        <p:spPr>
          <a:xfrm>
            <a:off x="311700" y="1152475"/>
            <a:ext cx="8520600" cy="3670800"/>
          </a:xfrm>
          <a:prstGeom prst="rect">
            <a:avLst/>
          </a:prstGeom>
        </p:spPr>
        <p:txBody>
          <a:bodyPr anchorCtr="0" anchor="t" bIns="91425" lIns="91425" spcFirstLastPara="1" rIns="91425" wrap="square" tIns="91425">
            <a:noAutofit/>
          </a:bodyPr>
          <a:lstStyle/>
          <a:p>
            <a:pPr indent="-323850" lvl="0" marL="457200" rtl="0" algn="just">
              <a:spcBef>
                <a:spcPts val="0"/>
              </a:spcBef>
              <a:spcAft>
                <a:spcPts val="0"/>
              </a:spcAft>
              <a:buClr>
                <a:schemeClr val="dk1"/>
              </a:buClr>
              <a:buSzPts val="1500"/>
              <a:buFont typeface="Calibri"/>
              <a:buChar char="●"/>
            </a:pPr>
            <a:r>
              <a:rPr lang="en-GB" sz="1500">
                <a:solidFill>
                  <a:schemeClr val="dk1"/>
                </a:solidFill>
                <a:latin typeface="Calibri"/>
                <a:ea typeface="Calibri"/>
                <a:cs typeface="Calibri"/>
                <a:sym typeface="Calibri"/>
              </a:rPr>
              <a:t>Breast cancer is among the most serious diseases in </a:t>
            </a:r>
            <a:r>
              <a:rPr lang="en-GB" sz="1500">
                <a:solidFill>
                  <a:schemeClr val="dk1"/>
                </a:solidFill>
                <a:latin typeface="Calibri"/>
                <a:ea typeface="Calibri"/>
                <a:cs typeface="Calibri"/>
                <a:sym typeface="Calibri"/>
              </a:rPr>
              <a:t>the</a:t>
            </a:r>
            <a:r>
              <a:rPr lang="en-GB" sz="1500">
                <a:solidFill>
                  <a:schemeClr val="dk1"/>
                </a:solidFill>
                <a:latin typeface="Calibri"/>
                <a:ea typeface="Calibri"/>
                <a:cs typeface="Calibri"/>
                <a:sym typeface="Calibri"/>
              </a:rPr>
              <a:t> world, causing many deaths in the current situation. Due to food and lifestyle </a:t>
            </a:r>
            <a:r>
              <a:rPr lang="en-GB" sz="1500">
                <a:solidFill>
                  <a:schemeClr val="dk1"/>
                </a:solidFill>
                <a:latin typeface="Calibri"/>
                <a:ea typeface="Calibri"/>
                <a:cs typeface="Calibri"/>
                <a:sym typeface="Calibri"/>
              </a:rPr>
              <a:t>changes</a:t>
            </a:r>
            <a:r>
              <a:rPr lang="en-GB" sz="1500">
                <a:solidFill>
                  <a:schemeClr val="dk1"/>
                </a:solidFill>
                <a:latin typeface="Calibri"/>
                <a:ea typeface="Calibri"/>
                <a:cs typeface="Calibri"/>
                <a:sym typeface="Calibri"/>
              </a:rPr>
              <a:t>, the number of cancer cases among women is increasing by the day.</a:t>
            </a:r>
            <a:r>
              <a:rPr lang="en-GB" sz="1500">
                <a:solidFill>
                  <a:schemeClr val="dk1"/>
                </a:solidFill>
                <a:latin typeface="Calibri"/>
                <a:ea typeface="Calibri"/>
                <a:cs typeface="Calibri"/>
                <a:sym typeface="Calibri"/>
              </a:rPr>
              <a:t> </a:t>
            </a:r>
            <a:endParaRPr sz="1500">
              <a:solidFill>
                <a:schemeClr val="dk1"/>
              </a:solidFill>
              <a:latin typeface="Calibri"/>
              <a:ea typeface="Calibri"/>
              <a:cs typeface="Calibri"/>
              <a:sym typeface="Calibri"/>
            </a:endParaRPr>
          </a:p>
          <a:p>
            <a:pPr indent="-323850" lvl="0" marL="457200" rtl="0" algn="just">
              <a:spcBef>
                <a:spcPts val="0"/>
              </a:spcBef>
              <a:spcAft>
                <a:spcPts val="0"/>
              </a:spcAft>
              <a:buClr>
                <a:schemeClr val="dk1"/>
              </a:buClr>
              <a:buSzPts val="1500"/>
              <a:buFont typeface="Calibri"/>
              <a:buChar char="●"/>
            </a:pPr>
            <a:r>
              <a:rPr lang="en-GB" sz="1500">
                <a:solidFill>
                  <a:schemeClr val="dk1"/>
                </a:solidFill>
                <a:latin typeface="Calibri"/>
                <a:ea typeface="Calibri"/>
                <a:cs typeface="Calibri"/>
                <a:sym typeface="Calibri"/>
              </a:rPr>
              <a:t>This cancer is produced by abnormal growth of fatty and fibrous tissues, and the different phases of cancer are caused by cancer cells spreading throughout the tissue. </a:t>
            </a:r>
            <a:endParaRPr sz="1500">
              <a:solidFill>
                <a:schemeClr val="dk1"/>
              </a:solidFill>
              <a:latin typeface="Calibri"/>
              <a:ea typeface="Calibri"/>
              <a:cs typeface="Calibri"/>
              <a:sym typeface="Calibri"/>
            </a:endParaRPr>
          </a:p>
          <a:p>
            <a:pPr indent="-323850" lvl="0" marL="457200" rtl="0" algn="just">
              <a:spcBef>
                <a:spcPts val="0"/>
              </a:spcBef>
              <a:spcAft>
                <a:spcPts val="0"/>
              </a:spcAft>
              <a:buClr>
                <a:schemeClr val="dk1"/>
              </a:buClr>
              <a:buSzPts val="1500"/>
              <a:buFont typeface="Calibri"/>
              <a:buChar char="●"/>
            </a:pPr>
            <a:r>
              <a:rPr lang="en-GB" sz="1500">
                <a:solidFill>
                  <a:schemeClr val="dk1"/>
                </a:solidFill>
                <a:latin typeface="Calibri"/>
                <a:ea typeface="Calibri"/>
                <a:cs typeface="Calibri"/>
                <a:sym typeface="Calibri"/>
              </a:rPr>
              <a:t>This is one of the most common cancers that affects women, but other types of cancer and those who are affected by them can be treated greatly, according to a government survey, when compared to breast cancer. </a:t>
            </a:r>
            <a:endParaRPr sz="1500">
              <a:solidFill>
                <a:schemeClr val="dk1"/>
              </a:solidFill>
              <a:latin typeface="Calibri"/>
              <a:ea typeface="Calibri"/>
              <a:cs typeface="Calibri"/>
              <a:sym typeface="Calibri"/>
            </a:endParaRPr>
          </a:p>
          <a:p>
            <a:pPr indent="-317500" lvl="0" marL="457200" rtl="0" algn="just">
              <a:spcBef>
                <a:spcPts val="0"/>
              </a:spcBef>
              <a:spcAft>
                <a:spcPts val="0"/>
              </a:spcAft>
              <a:buClr>
                <a:schemeClr val="dk1"/>
              </a:buClr>
              <a:buSzPts val="1400"/>
              <a:buFont typeface="Calibri"/>
              <a:buChar char="●"/>
            </a:pPr>
            <a:r>
              <a:rPr lang="en-GB" sz="1500">
                <a:solidFill>
                  <a:schemeClr val="dk1"/>
                </a:solidFill>
                <a:latin typeface="Calibri"/>
                <a:ea typeface="Calibri"/>
                <a:cs typeface="Calibri"/>
                <a:sym typeface="Calibri"/>
              </a:rPr>
              <a:t>A women has about one in eight chance of being diagnosed with breast cancer in her lifetime, according to the National cancer Institute.</a:t>
            </a:r>
            <a:endParaRPr sz="1500">
              <a:solidFill>
                <a:schemeClr val="dk1"/>
              </a:solidFill>
              <a:latin typeface="Calibri"/>
              <a:ea typeface="Calibri"/>
              <a:cs typeface="Calibri"/>
              <a:sym typeface="Calibri"/>
            </a:endParaRPr>
          </a:p>
          <a:p>
            <a:pPr indent="-317500" lvl="0" marL="457200" rtl="0" algn="just">
              <a:spcBef>
                <a:spcPts val="0"/>
              </a:spcBef>
              <a:spcAft>
                <a:spcPts val="0"/>
              </a:spcAft>
              <a:buClr>
                <a:schemeClr val="dk1"/>
              </a:buClr>
              <a:buSzPts val="1400"/>
              <a:buFont typeface="Calibri"/>
              <a:buChar char="●"/>
            </a:pPr>
            <a:r>
              <a:rPr lang="en-GB" sz="1400">
                <a:solidFill>
                  <a:schemeClr val="dk1"/>
                </a:solidFill>
                <a:latin typeface="Calibri"/>
                <a:ea typeface="Calibri"/>
                <a:cs typeface="Calibri"/>
                <a:sym typeface="Calibri"/>
              </a:rPr>
              <a:t>Men can also get breast cancer. In 2017, the American Cancer Society estimates 2,470 new cases of invasive breast cancer will be diagnosed in men in U.S.</a:t>
            </a:r>
            <a:endParaRPr sz="1400">
              <a:solidFill>
                <a:schemeClr val="dk1"/>
              </a:solidFill>
              <a:latin typeface="Calibri"/>
              <a:ea typeface="Calibri"/>
              <a:cs typeface="Calibri"/>
              <a:sym typeface="Calibri"/>
            </a:endParaRPr>
          </a:p>
          <a:p>
            <a:pPr indent="0" lvl="0" marL="914400" rtl="0" algn="just">
              <a:spcBef>
                <a:spcPts val="1200"/>
              </a:spcBef>
              <a:spcAft>
                <a:spcPts val="0"/>
              </a:spcAft>
              <a:buNone/>
            </a:pPr>
            <a:r>
              <a:rPr lang="en-GB" sz="1400">
                <a:solidFill>
                  <a:schemeClr val="dk1"/>
                </a:solidFill>
                <a:latin typeface="Calibri"/>
                <a:ea typeface="Calibri"/>
                <a:cs typeface="Calibri"/>
                <a:sym typeface="Calibri"/>
              </a:rPr>
              <a:t>		</a:t>
            </a:r>
            <a:r>
              <a:rPr lang="en-GB" sz="1400">
                <a:solidFill>
                  <a:schemeClr val="dk1"/>
                </a:solidFill>
                <a:latin typeface="Calibri"/>
                <a:ea typeface="Calibri"/>
                <a:cs typeface="Calibri"/>
                <a:sym typeface="Calibri"/>
              </a:rPr>
              <a:t>	</a:t>
            </a:r>
            <a:endParaRPr sz="1400">
              <a:solidFill>
                <a:schemeClr val="dk1"/>
              </a:solidFill>
              <a:latin typeface="Calibri"/>
              <a:ea typeface="Calibri"/>
              <a:cs typeface="Calibri"/>
              <a:sym typeface="Calibri"/>
            </a:endParaRPr>
          </a:p>
          <a:p>
            <a:pPr indent="0" lvl="0" marL="457200" rtl="0" algn="just">
              <a:spcBef>
                <a:spcPts val="1200"/>
              </a:spcBef>
              <a:spcAft>
                <a:spcPts val="0"/>
              </a:spcAft>
              <a:buClr>
                <a:schemeClr val="dk1"/>
              </a:buClr>
              <a:buSzPts val="1100"/>
              <a:buFont typeface="Arial"/>
              <a:buNone/>
            </a:pPr>
            <a:r>
              <a:rPr lang="en-GB" sz="1400">
                <a:solidFill>
                  <a:schemeClr val="dk1"/>
                </a:solidFill>
                <a:latin typeface="Calibri"/>
                <a:ea typeface="Calibri"/>
                <a:cs typeface="Calibri"/>
                <a:sym typeface="Calibri"/>
              </a:rPr>
              <a:t>			</a:t>
            </a:r>
            <a:endParaRPr sz="1400">
              <a:solidFill>
                <a:schemeClr val="dk1"/>
              </a:solidFill>
              <a:latin typeface="Calibri"/>
              <a:ea typeface="Calibri"/>
              <a:cs typeface="Calibri"/>
              <a:sym typeface="Calibri"/>
            </a:endParaRPr>
          </a:p>
          <a:p>
            <a:pPr indent="0" lvl="0" marL="457200" rtl="0" algn="just">
              <a:spcBef>
                <a:spcPts val="1200"/>
              </a:spcBef>
              <a:spcAft>
                <a:spcPts val="0"/>
              </a:spcAft>
              <a:buClr>
                <a:schemeClr val="dk1"/>
              </a:buClr>
              <a:buSzPts val="1100"/>
              <a:buFont typeface="Arial"/>
              <a:buNone/>
            </a:pPr>
            <a:r>
              <a:rPr lang="en-GB" sz="1400">
                <a:solidFill>
                  <a:schemeClr val="dk1"/>
                </a:solidFill>
                <a:latin typeface="Calibri"/>
                <a:ea typeface="Calibri"/>
                <a:cs typeface="Calibri"/>
                <a:sym typeface="Calibri"/>
              </a:rPr>
              <a:t>		</a:t>
            </a:r>
            <a:endParaRPr sz="1400">
              <a:solidFill>
                <a:schemeClr val="dk1"/>
              </a:solidFill>
              <a:latin typeface="Calibri"/>
              <a:ea typeface="Calibri"/>
              <a:cs typeface="Calibri"/>
              <a:sym typeface="Calibri"/>
            </a:endParaRPr>
          </a:p>
          <a:p>
            <a:pPr indent="0" lvl="0" marL="457200" rtl="0" algn="just">
              <a:spcBef>
                <a:spcPts val="1200"/>
              </a:spcBef>
              <a:spcAft>
                <a:spcPts val="1200"/>
              </a:spcAft>
              <a:buNone/>
            </a:pPr>
            <a:r>
              <a:t/>
            </a:r>
            <a:endParaRPr>
              <a:solidFill>
                <a:schemeClr val="dk1"/>
              </a:solidFill>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75" name="Shape 175"/>
        <p:cNvGrpSpPr/>
        <p:nvPr/>
      </p:nvGrpSpPr>
      <p:grpSpPr>
        <a:xfrm>
          <a:off x="0" y="0"/>
          <a:ext cx="0" cy="0"/>
          <a:chOff x="0" y="0"/>
          <a:chExt cx="0" cy="0"/>
        </a:xfrm>
      </p:grpSpPr>
      <p:sp>
        <p:nvSpPr>
          <p:cNvPr id="176" name="Google Shape;176;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77" name="Google Shape;177;p32"/>
          <p:cNvSpPr txBox="1"/>
          <p:nvPr>
            <p:ph idx="1" type="body"/>
          </p:nvPr>
        </p:nvSpPr>
        <p:spPr>
          <a:xfrm>
            <a:off x="311700" y="622925"/>
            <a:ext cx="8520600" cy="3945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solidFill>
                <a:srgbClr val="E10289"/>
              </a:solidFill>
            </a:endParaRPr>
          </a:p>
          <a:p>
            <a:pPr indent="0" lvl="0" marL="0" rtl="0" algn="l">
              <a:spcBef>
                <a:spcPts val="1200"/>
              </a:spcBef>
              <a:spcAft>
                <a:spcPts val="0"/>
              </a:spcAft>
              <a:buNone/>
            </a:pPr>
            <a:r>
              <a:t/>
            </a:r>
            <a:endParaRPr>
              <a:solidFill>
                <a:srgbClr val="E10289"/>
              </a:solidFill>
            </a:endParaRPr>
          </a:p>
          <a:p>
            <a:pPr indent="457200" lvl="0" marL="1371600" rtl="0" algn="l">
              <a:spcBef>
                <a:spcPts val="1200"/>
              </a:spcBef>
              <a:spcAft>
                <a:spcPts val="0"/>
              </a:spcAft>
              <a:buNone/>
            </a:pPr>
            <a:r>
              <a:t/>
            </a:r>
            <a:endParaRPr>
              <a:solidFill>
                <a:srgbClr val="E10289"/>
              </a:solidFill>
            </a:endParaRPr>
          </a:p>
          <a:p>
            <a:pPr indent="457200" lvl="0" marL="2286000" rtl="0" algn="l">
              <a:spcBef>
                <a:spcPts val="1200"/>
              </a:spcBef>
              <a:spcAft>
                <a:spcPts val="1200"/>
              </a:spcAft>
              <a:buNone/>
            </a:pPr>
            <a:r>
              <a:rPr lang="en-GB" sz="3200">
                <a:solidFill>
                  <a:srgbClr val="E10289"/>
                </a:solidFill>
                <a:latin typeface="Calibri"/>
                <a:ea typeface="Calibri"/>
                <a:cs typeface="Calibri"/>
                <a:sym typeface="Calibri"/>
              </a:rPr>
              <a:t> </a:t>
            </a:r>
            <a:r>
              <a:rPr lang="en-GB" sz="3600">
                <a:solidFill>
                  <a:srgbClr val="E10289"/>
                </a:solidFill>
                <a:latin typeface="Calibri"/>
                <a:ea typeface="Calibri"/>
                <a:cs typeface="Calibri"/>
                <a:sym typeface="Calibri"/>
              </a:rPr>
              <a:t>THANK YOU</a:t>
            </a:r>
            <a:endParaRPr sz="3600">
              <a:solidFill>
                <a:srgbClr val="E10289"/>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AD1DC"/>
        </a:solidFill>
      </p:bgPr>
    </p:bg>
    <p:spTree>
      <p:nvGrpSpPr>
        <p:cNvPr id="64" name="Shape 64"/>
        <p:cNvGrpSpPr/>
        <p:nvPr/>
      </p:nvGrpSpPr>
      <p:grpSpPr>
        <a:xfrm>
          <a:off x="0" y="0"/>
          <a:ext cx="0" cy="0"/>
          <a:chOff x="0" y="0"/>
          <a:chExt cx="0" cy="0"/>
        </a:xfrm>
      </p:grpSpPr>
      <p:sp>
        <p:nvSpPr>
          <p:cNvPr id="65" name="Google Shape;65;p1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n-GB" sz="2420">
                <a:latin typeface="Calibri"/>
                <a:ea typeface="Calibri"/>
                <a:cs typeface="Calibri"/>
                <a:sym typeface="Calibri"/>
              </a:rPr>
              <a:t>PROBLEM STATEMENT</a:t>
            </a:r>
            <a:endParaRPr sz="2420">
              <a:latin typeface="Calibri"/>
              <a:ea typeface="Calibri"/>
              <a:cs typeface="Calibri"/>
              <a:sym typeface="Calibri"/>
            </a:endParaRPr>
          </a:p>
        </p:txBody>
      </p:sp>
      <p:sp>
        <p:nvSpPr>
          <p:cNvPr id="66" name="Google Shape;66;p15"/>
          <p:cNvSpPr txBox="1"/>
          <p:nvPr>
            <p:ph idx="1" type="body"/>
          </p:nvPr>
        </p:nvSpPr>
        <p:spPr>
          <a:xfrm>
            <a:off x="311700" y="1058950"/>
            <a:ext cx="8520600" cy="3960000"/>
          </a:xfrm>
          <a:prstGeom prst="rect">
            <a:avLst/>
          </a:prstGeom>
        </p:spPr>
        <p:txBody>
          <a:bodyPr anchorCtr="0" anchor="t" bIns="91425" lIns="91425" spcFirstLastPara="1" rIns="91425" wrap="square" tIns="91425">
            <a:noAutofit/>
          </a:bodyPr>
          <a:lstStyle/>
          <a:p>
            <a:pPr indent="-317500" lvl="0" marL="457200" rtl="0" algn="just">
              <a:spcBef>
                <a:spcPts val="0"/>
              </a:spcBef>
              <a:spcAft>
                <a:spcPts val="0"/>
              </a:spcAft>
              <a:buClr>
                <a:schemeClr val="dk1"/>
              </a:buClr>
              <a:buSzPts val="1400"/>
              <a:buFont typeface="Calibri"/>
              <a:buChar char="●"/>
            </a:pPr>
            <a:r>
              <a:rPr lang="en-GB" sz="1400">
                <a:solidFill>
                  <a:schemeClr val="dk1"/>
                </a:solidFill>
                <a:latin typeface="Calibri"/>
                <a:ea typeface="Calibri"/>
                <a:cs typeface="Calibri"/>
                <a:sym typeface="Calibri"/>
              </a:rPr>
              <a:t>The cause of this disease is dependent on human factors and cannot be easily determined.</a:t>
            </a:r>
            <a:endParaRPr sz="1400">
              <a:solidFill>
                <a:schemeClr val="dk1"/>
              </a:solidFill>
              <a:latin typeface="Calibri"/>
              <a:ea typeface="Calibri"/>
              <a:cs typeface="Calibri"/>
              <a:sym typeface="Calibri"/>
            </a:endParaRPr>
          </a:p>
          <a:p>
            <a:pPr indent="-317500" lvl="0" marL="457200" rtl="0" algn="just">
              <a:spcBef>
                <a:spcPts val="0"/>
              </a:spcBef>
              <a:spcAft>
                <a:spcPts val="0"/>
              </a:spcAft>
              <a:buClr>
                <a:schemeClr val="dk1"/>
              </a:buClr>
              <a:buSzPts val="1400"/>
              <a:buFont typeface="Calibri"/>
              <a:buChar char="●"/>
            </a:pPr>
            <a:r>
              <a:rPr lang="en-GB" sz="1400">
                <a:solidFill>
                  <a:schemeClr val="dk1"/>
                </a:solidFill>
                <a:latin typeface="Calibri"/>
                <a:ea typeface="Calibri"/>
                <a:cs typeface="Calibri"/>
                <a:sym typeface="Calibri"/>
              </a:rPr>
              <a:t>When many tests are involved in the detection of breast cancer, such as clump thickness, uniformity of cell size, uniformity of cell form, </a:t>
            </a:r>
            <a:r>
              <a:rPr lang="en-GB" sz="1400">
                <a:solidFill>
                  <a:schemeClr val="dk1"/>
                </a:solidFill>
                <a:latin typeface="Calibri"/>
                <a:ea typeface="Calibri"/>
                <a:cs typeface="Calibri"/>
                <a:sym typeface="Calibri"/>
              </a:rPr>
              <a:t>radius, area, smoothness, texture, perimeter and so on</a:t>
            </a:r>
            <a:r>
              <a:rPr lang="en-GB" sz="1400">
                <a:solidFill>
                  <a:schemeClr val="dk1"/>
                </a:solidFill>
                <a:latin typeface="Calibri"/>
                <a:ea typeface="Calibri"/>
                <a:cs typeface="Calibri"/>
                <a:sym typeface="Calibri"/>
              </a:rPr>
              <a:t>, the final result can be difficult to obtain, even for doctors.</a:t>
            </a:r>
            <a:endParaRPr sz="1400">
              <a:solidFill>
                <a:schemeClr val="dk1"/>
              </a:solidFill>
              <a:latin typeface="Calibri"/>
              <a:ea typeface="Calibri"/>
              <a:cs typeface="Calibri"/>
              <a:sym typeface="Calibri"/>
            </a:endParaRPr>
          </a:p>
          <a:p>
            <a:pPr indent="-317500" lvl="0" marL="457200" rtl="0" algn="just">
              <a:spcBef>
                <a:spcPts val="0"/>
              </a:spcBef>
              <a:spcAft>
                <a:spcPts val="0"/>
              </a:spcAft>
              <a:buClr>
                <a:schemeClr val="dk1"/>
              </a:buClr>
              <a:buSzPts val="1400"/>
              <a:buFont typeface="Calibri"/>
              <a:buChar char="●"/>
            </a:pPr>
            <a:r>
              <a:rPr lang="en-GB" sz="1400">
                <a:solidFill>
                  <a:schemeClr val="dk1"/>
                </a:solidFill>
                <a:latin typeface="Calibri"/>
                <a:ea typeface="Calibri"/>
                <a:cs typeface="Calibri"/>
                <a:sym typeface="Calibri"/>
              </a:rPr>
              <a:t>This has resulted in an increase in the use of machine learning and computing in general as diagnostic tools in recent years. </a:t>
            </a:r>
            <a:endParaRPr sz="1400">
              <a:solidFill>
                <a:schemeClr val="dk1"/>
              </a:solidFill>
              <a:latin typeface="Calibri"/>
              <a:ea typeface="Calibri"/>
              <a:cs typeface="Calibri"/>
              <a:sym typeface="Calibri"/>
            </a:endParaRPr>
          </a:p>
          <a:p>
            <a:pPr indent="-317500" lvl="0" marL="457200" rtl="0" algn="just">
              <a:spcBef>
                <a:spcPts val="0"/>
              </a:spcBef>
              <a:spcAft>
                <a:spcPts val="0"/>
              </a:spcAft>
              <a:buClr>
                <a:schemeClr val="dk1"/>
              </a:buClr>
              <a:buSzPts val="1400"/>
              <a:buFont typeface="Calibri"/>
              <a:buChar char="●"/>
            </a:pPr>
            <a:r>
              <a:rPr lang="en-GB" sz="1400">
                <a:solidFill>
                  <a:schemeClr val="dk1"/>
                </a:solidFill>
                <a:latin typeface="Calibri"/>
                <a:ea typeface="Calibri"/>
                <a:cs typeface="Calibri"/>
                <a:sym typeface="Calibri"/>
              </a:rPr>
              <a:t>The use of machine learning and data processing as diagnostic tools has become extremely effective, and one of the critical diseases in medicine where the classification task plays a critical role is the diagnosis of breast cancer.</a:t>
            </a:r>
            <a:endParaRPr sz="1400">
              <a:solidFill>
                <a:schemeClr val="dk1"/>
              </a:solidFill>
              <a:latin typeface="Calibri"/>
              <a:ea typeface="Calibri"/>
              <a:cs typeface="Calibri"/>
              <a:sym typeface="Calibri"/>
            </a:endParaRPr>
          </a:p>
          <a:p>
            <a:pPr indent="-317500" lvl="0" marL="457200" rtl="0" algn="just">
              <a:spcBef>
                <a:spcPts val="0"/>
              </a:spcBef>
              <a:spcAft>
                <a:spcPts val="0"/>
              </a:spcAft>
              <a:buClr>
                <a:schemeClr val="dk1"/>
              </a:buClr>
              <a:buSzPts val="1400"/>
              <a:buFont typeface="Calibri"/>
              <a:buChar char="●"/>
            </a:pPr>
            <a:r>
              <a:rPr lang="en-GB" sz="1400">
                <a:solidFill>
                  <a:schemeClr val="dk1"/>
                </a:solidFill>
                <a:latin typeface="Calibri"/>
                <a:ea typeface="Calibri"/>
                <a:cs typeface="Calibri"/>
                <a:sym typeface="Calibri"/>
              </a:rPr>
              <a:t> Hence, the goal of this project is to significantly compare different classification learning algorithms in predicting the possibility of a patient having breast cancer.</a:t>
            </a:r>
            <a:endParaRPr sz="1400">
              <a:solidFill>
                <a:schemeClr val="dk1"/>
              </a:solidFill>
              <a:latin typeface="Calibri"/>
              <a:ea typeface="Calibri"/>
              <a:cs typeface="Calibri"/>
              <a:sym typeface="Calibri"/>
            </a:endParaRPr>
          </a:p>
          <a:p>
            <a:pPr indent="0" lvl="0" marL="457200" rtl="0" algn="just">
              <a:spcBef>
                <a:spcPts val="0"/>
              </a:spcBef>
              <a:spcAft>
                <a:spcPts val="0"/>
              </a:spcAft>
              <a:buNone/>
            </a:pPr>
            <a:r>
              <a:t/>
            </a:r>
            <a:endParaRPr sz="1400">
              <a:solidFill>
                <a:schemeClr val="dk1"/>
              </a:solidFill>
              <a:latin typeface="Calibri"/>
              <a:ea typeface="Calibri"/>
              <a:cs typeface="Calibri"/>
              <a:sym typeface="Calibri"/>
            </a:endParaRPr>
          </a:p>
          <a:p>
            <a:pPr indent="0" lvl="0" marL="457200" rtl="0" algn="just">
              <a:spcBef>
                <a:spcPts val="1200"/>
              </a:spcBef>
              <a:spcAft>
                <a:spcPts val="0"/>
              </a:spcAft>
              <a:buNone/>
            </a:pPr>
            <a:r>
              <a:t/>
            </a:r>
            <a:endParaRPr sz="1400">
              <a:solidFill>
                <a:schemeClr val="dk1"/>
              </a:solidFill>
              <a:latin typeface="Calibri"/>
              <a:ea typeface="Calibri"/>
              <a:cs typeface="Calibri"/>
              <a:sym typeface="Calibri"/>
            </a:endParaRPr>
          </a:p>
          <a:p>
            <a:pPr indent="0" lvl="0" marL="457200" rtl="0" algn="just">
              <a:spcBef>
                <a:spcPts val="1200"/>
              </a:spcBef>
              <a:spcAft>
                <a:spcPts val="0"/>
              </a:spcAft>
              <a:buNone/>
            </a:pPr>
            <a:r>
              <a:t/>
            </a:r>
            <a:endParaRPr sz="1400">
              <a:solidFill>
                <a:srgbClr val="FF0000"/>
              </a:solidFill>
              <a:latin typeface="Calibri"/>
              <a:ea typeface="Calibri"/>
              <a:cs typeface="Calibri"/>
              <a:sym typeface="Calibri"/>
            </a:endParaRPr>
          </a:p>
          <a:p>
            <a:pPr indent="0" lvl="0" marL="457200" rtl="0" algn="just">
              <a:spcBef>
                <a:spcPts val="1200"/>
              </a:spcBef>
              <a:spcAft>
                <a:spcPts val="1200"/>
              </a:spcAft>
              <a:buNone/>
            </a:pPr>
            <a:r>
              <a:t/>
            </a:r>
            <a:endParaRPr sz="1400">
              <a:solidFill>
                <a:srgbClr val="FF0000"/>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AD1DC"/>
        </a:solidFill>
      </p:bgPr>
    </p:bg>
    <p:spTree>
      <p:nvGrpSpPr>
        <p:cNvPr id="70" name="Shape 70"/>
        <p:cNvGrpSpPr/>
        <p:nvPr/>
      </p:nvGrpSpPr>
      <p:grpSpPr>
        <a:xfrm>
          <a:off x="0" y="0"/>
          <a:ext cx="0" cy="0"/>
          <a:chOff x="0" y="0"/>
          <a:chExt cx="0" cy="0"/>
        </a:xfrm>
      </p:grpSpPr>
      <p:sp>
        <p:nvSpPr>
          <p:cNvPr id="71" name="Google Shape;71;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latin typeface="Calibri"/>
                <a:ea typeface="Calibri"/>
                <a:cs typeface="Calibri"/>
                <a:sym typeface="Calibri"/>
              </a:rPr>
              <a:t>ABSTRACT</a:t>
            </a:r>
            <a:endParaRPr>
              <a:latin typeface="Calibri"/>
              <a:ea typeface="Calibri"/>
              <a:cs typeface="Calibri"/>
              <a:sym typeface="Calibri"/>
            </a:endParaRPr>
          </a:p>
        </p:txBody>
      </p:sp>
      <p:sp>
        <p:nvSpPr>
          <p:cNvPr id="72" name="Google Shape;72;p1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30200" lvl="0" marL="457200" rtl="0" algn="just">
              <a:spcBef>
                <a:spcPts val="0"/>
              </a:spcBef>
              <a:spcAft>
                <a:spcPts val="0"/>
              </a:spcAft>
              <a:buClr>
                <a:schemeClr val="dk1"/>
              </a:buClr>
              <a:buSzPts val="1600"/>
              <a:buFont typeface="Calibri"/>
              <a:buChar char="●"/>
            </a:pPr>
            <a:r>
              <a:rPr lang="en-GB" sz="1600">
                <a:solidFill>
                  <a:schemeClr val="dk1"/>
                </a:solidFill>
                <a:latin typeface="Calibri"/>
                <a:ea typeface="Calibri"/>
                <a:cs typeface="Calibri"/>
                <a:sym typeface="Calibri"/>
              </a:rPr>
              <a:t>Breast cancer affects the majority of women worldwide, and it is the second most common cause of death among women. </a:t>
            </a:r>
            <a:endParaRPr sz="1600">
              <a:solidFill>
                <a:schemeClr val="dk1"/>
              </a:solidFill>
              <a:latin typeface="Calibri"/>
              <a:ea typeface="Calibri"/>
              <a:cs typeface="Calibri"/>
              <a:sym typeface="Calibri"/>
            </a:endParaRPr>
          </a:p>
          <a:p>
            <a:pPr indent="-330200" lvl="0" marL="457200" rtl="0" algn="just">
              <a:spcBef>
                <a:spcPts val="0"/>
              </a:spcBef>
              <a:spcAft>
                <a:spcPts val="0"/>
              </a:spcAft>
              <a:buClr>
                <a:schemeClr val="dk1"/>
              </a:buClr>
              <a:buSzPts val="1600"/>
              <a:buFont typeface="Calibri"/>
              <a:buChar char="●"/>
            </a:pPr>
            <a:r>
              <a:rPr lang="en-GB" sz="1600">
                <a:solidFill>
                  <a:schemeClr val="dk1"/>
                </a:solidFill>
                <a:latin typeface="Calibri"/>
                <a:ea typeface="Calibri"/>
                <a:cs typeface="Calibri"/>
                <a:sym typeface="Calibri"/>
              </a:rPr>
              <a:t>However, if cancer is detected early and treated properly, it is possible to be cured of the condition. Early detection of breast cancer can dramatically improve the prognosis and chances of survival by allowing patients to receive timely clinical therapy. </a:t>
            </a:r>
            <a:endParaRPr sz="1600">
              <a:solidFill>
                <a:schemeClr val="dk1"/>
              </a:solidFill>
              <a:latin typeface="Calibri"/>
              <a:ea typeface="Calibri"/>
              <a:cs typeface="Calibri"/>
              <a:sym typeface="Calibri"/>
            </a:endParaRPr>
          </a:p>
          <a:p>
            <a:pPr indent="-330200" lvl="0" marL="457200" rtl="0" algn="just">
              <a:spcBef>
                <a:spcPts val="0"/>
              </a:spcBef>
              <a:spcAft>
                <a:spcPts val="0"/>
              </a:spcAft>
              <a:buClr>
                <a:schemeClr val="dk1"/>
              </a:buClr>
              <a:buSzPts val="1600"/>
              <a:buFont typeface="Calibri"/>
              <a:buChar char="●"/>
            </a:pPr>
            <a:r>
              <a:rPr lang="en-GB" sz="1600">
                <a:solidFill>
                  <a:schemeClr val="dk1"/>
                </a:solidFill>
                <a:latin typeface="Calibri"/>
                <a:ea typeface="Calibri"/>
                <a:cs typeface="Calibri"/>
                <a:sym typeface="Calibri"/>
              </a:rPr>
              <a:t>Furthermore, precise benign tumour classification can help patients avoid unneeded treatment. </a:t>
            </a:r>
            <a:endParaRPr sz="1600">
              <a:solidFill>
                <a:schemeClr val="dk1"/>
              </a:solidFill>
              <a:latin typeface="Calibri"/>
              <a:ea typeface="Calibri"/>
              <a:cs typeface="Calibri"/>
              <a:sym typeface="Calibri"/>
            </a:endParaRPr>
          </a:p>
          <a:p>
            <a:pPr indent="-330200" lvl="0" marL="457200" rtl="0" algn="just">
              <a:spcBef>
                <a:spcPts val="0"/>
              </a:spcBef>
              <a:spcAft>
                <a:spcPts val="0"/>
              </a:spcAft>
              <a:buClr>
                <a:schemeClr val="dk1"/>
              </a:buClr>
              <a:buSzPts val="1600"/>
              <a:buFont typeface="Calibri"/>
              <a:buChar char="●"/>
            </a:pPr>
            <a:r>
              <a:rPr lang="en-GB" sz="1600">
                <a:solidFill>
                  <a:schemeClr val="dk1"/>
                </a:solidFill>
                <a:latin typeface="Calibri"/>
                <a:ea typeface="Calibri"/>
                <a:cs typeface="Calibri"/>
                <a:sym typeface="Calibri"/>
              </a:rPr>
              <a:t>This project uses machine learning models, whose features are obtained from digitised image of breast mass, as to forecast and analyse cancer databases in order to improve accuracy. </a:t>
            </a:r>
            <a:endParaRPr sz="1600">
              <a:solidFill>
                <a:schemeClr val="dk1"/>
              </a:solidFill>
              <a:latin typeface="Calibri"/>
              <a:ea typeface="Calibri"/>
              <a:cs typeface="Calibri"/>
              <a:sym typeface="Calibri"/>
            </a:endParaRPr>
          </a:p>
          <a:p>
            <a:pPr indent="-330200" lvl="0" marL="457200" rtl="0" algn="just">
              <a:spcBef>
                <a:spcPts val="0"/>
              </a:spcBef>
              <a:spcAft>
                <a:spcPts val="0"/>
              </a:spcAft>
              <a:buClr>
                <a:schemeClr val="dk1"/>
              </a:buClr>
              <a:buSzPts val="1600"/>
              <a:buFont typeface="Calibri"/>
              <a:buChar char="●"/>
            </a:pPr>
            <a:r>
              <a:rPr lang="en-GB" sz="1600">
                <a:solidFill>
                  <a:schemeClr val="dk1"/>
                </a:solidFill>
                <a:latin typeface="Calibri"/>
                <a:ea typeface="Calibri"/>
                <a:cs typeface="Calibri"/>
                <a:sym typeface="Calibri"/>
              </a:rPr>
              <a:t>The dataset will be analysed, evaluated, and model is trained as part of the process. Finally, both image and numerical test data will be used for prediction.</a:t>
            </a:r>
            <a:endParaRPr sz="1600">
              <a:solidFill>
                <a:schemeClr val="dk1"/>
              </a:solidFill>
              <a:latin typeface="Calibri"/>
              <a:ea typeface="Calibri"/>
              <a:cs typeface="Calibri"/>
              <a:sym typeface="Calibri"/>
            </a:endParaRPr>
          </a:p>
          <a:p>
            <a:pPr indent="0" lvl="0" marL="0" rtl="0" algn="just">
              <a:spcBef>
                <a:spcPts val="0"/>
              </a:spcBef>
              <a:spcAft>
                <a:spcPts val="1200"/>
              </a:spcAft>
              <a:buNone/>
            </a:pPr>
            <a:r>
              <a:t/>
            </a:r>
            <a:endParaRPr sz="1600">
              <a:solidFill>
                <a:schemeClr val="dk1"/>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AD1DC"/>
        </a:solidFill>
      </p:bgPr>
    </p:bg>
    <p:spTree>
      <p:nvGrpSpPr>
        <p:cNvPr id="76" name="Shape 76"/>
        <p:cNvGrpSpPr/>
        <p:nvPr/>
      </p:nvGrpSpPr>
      <p:grpSpPr>
        <a:xfrm>
          <a:off x="0" y="0"/>
          <a:ext cx="0" cy="0"/>
          <a:chOff x="0" y="0"/>
          <a:chExt cx="0" cy="0"/>
        </a:xfrm>
      </p:grpSpPr>
      <p:sp>
        <p:nvSpPr>
          <p:cNvPr id="77" name="Google Shape;77;p17"/>
          <p:cNvSpPr txBox="1"/>
          <p:nvPr>
            <p:ph type="title"/>
          </p:nvPr>
        </p:nvSpPr>
        <p:spPr>
          <a:xfrm>
            <a:off x="311700" y="4272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latin typeface="Calibri"/>
                <a:ea typeface="Calibri"/>
                <a:cs typeface="Calibri"/>
                <a:sym typeface="Calibri"/>
              </a:rPr>
              <a:t>DATASET DESCRIPTION</a:t>
            </a:r>
            <a:endParaRPr>
              <a:latin typeface="Calibri"/>
              <a:ea typeface="Calibri"/>
              <a:cs typeface="Calibri"/>
              <a:sym typeface="Calibri"/>
            </a:endParaRPr>
          </a:p>
        </p:txBody>
      </p:sp>
      <p:sp>
        <p:nvSpPr>
          <p:cNvPr id="78" name="Google Shape;78;p17"/>
          <p:cNvSpPr txBox="1"/>
          <p:nvPr>
            <p:ph idx="1" type="body"/>
          </p:nvPr>
        </p:nvSpPr>
        <p:spPr>
          <a:xfrm>
            <a:off x="311700" y="1152475"/>
            <a:ext cx="8520600" cy="37953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Clr>
                <a:schemeClr val="dk1"/>
              </a:buClr>
              <a:buSzPts val="1200"/>
              <a:buFont typeface="Calibri"/>
              <a:buChar char="●"/>
            </a:pPr>
            <a:r>
              <a:rPr lang="en-GB" sz="1200">
                <a:solidFill>
                  <a:schemeClr val="dk1"/>
                </a:solidFill>
                <a:latin typeface="Calibri"/>
                <a:ea typeface="Calibri"/>
                <a:cs typeface="Calibri"/>
                <a:sym typeface="Calibri"/>
              </a:rPr>
              <a:t>Features are computed from a digitized image of a fine needle aspirate (FNA) of a breast mass. They describe characteristics of the cell nuclei present in the image. </a:t>
            </a:r>
            <a:endParaRPr sz="1200">
              <a:solidFill>
                <a:schemeClr val="dk1"/>
              </a:solidFill>
              <a:latin typeface="Calibri"/>
              <a:ea typeface="Calibri"/>
              <a:cs typeface="Calibri"/>
              <a:sym typeface="Calibri"/>
            </a:endParaRPr>
          </a:p>
          <a:p>
            <a:pPr indent="-304800" lvl="0" marL="457200" rtl="0" algn="l">
              <a:spcBef>
                <a:spcPts val="0"/>
              </a:spcBef>
              <a:spcAft>
                <a:spcPts val="0"/>
              </a:spcAft>
              <a:buClr>
                <a:schemeClr val="dk1"/>
              </a:buClr>
              <a:buSzPts val="1200"/>
              <a:buFont typeface="Calibri"/>
              <a:buChar char="●"/>
            </a:pPr>
            <a:r>
              <a:rPr lang="en-GB" sz="1200">
                <a:solidFill>
                  <a:schemeClr val="dk1"/>
                </a:solidFill>
                <a:latin typeface="Calibri"/>
                <a:ea typeface="Calibri"/>
                <a:cs typeface="Calibri"/>
                <a:sym typeface="Calibri"/>
              </a:rPr>
              <a:t>The dataset has 569 rows and 27 columns. </a:t>
            </a:r>
            <a:endParaRPr sz="1200">
              <a:solidFill>
                <a:schemeClr val="dk1"/>
              </a:solidFill>
              <a:latin typeface="Calibri"/>
              <a:ea typeface="Calibri"/>
              <a:cs typeface="Calibri"/>
              <a:sym typeface="Calibri"/>
            </a:endParaRPr>
          </a:p>
          <a:p>
            <a:pPr indent="-304800" lvl="0" marL="457200" rtl="0" algn="l">
              <a:spcBef>
                <a:spcPts val="0"/>
              </a:spcBef>
              <a:spcAft>
                <a:spcPts val="0"/>
              </a:spcAft>
              <a:buClr>
                <a:schemeClr val="dk1"/>
              </a:buClr>
              <a:buSzPts val="1200"/>
              <a:buChar char="●"/>
            </a:pPr>
            <a:r>
              <a:rPr b="1" lang="en-GB" sz="1200">
                <a:solidFill>
                  <a:schemeClr val="dk1"/>
                </a:solidFill>
                <a:latin typeface="Calibri"/>
                <a:ea typeface="Calibri"/>
                <a:cs typeface="Calibri"/>
                <a:sym typeface="Calibri"/>
              </a:rPr>
              <a:t>Attribute Information:</a:t>
            </a:r>
            <a:r>
              <a:rPr lang="en-GB" sz="1200">
                <a:solidFill>
                  <a:schemeClr val="dk1"/>
                </a:solidFill>
                <a:latin typeface="Calibri"/>
                <a:ea typeface="Calibri"/>
                <a:cs typeface="Calibri"/>
                <a:sym typeface="Calibri"/>
              </a:rPr>
              <a:t>		</a:t>
            </a:r>
            <a:endParaRPr sz="1200">
              <a:solidFill>
                <a:schemeClr val="dk1"/>
              </a:solidFill>
              <a:latin typeface="Calibri"/>
              <a:ea typeface="Calibri"/>
              <a:cs typeface="Calibri"/>
              <a:sym typeface="Calibri"/>
            </a:endParaRPr>
          </a:p>
          <a:p>
            <a:pPr indent="-304800" lvl="1" marL="914400" rtl="0" algn="l">
              <a:spcBef>
                <a:spcPts val="0"/>
              </a:spcBef>
              <a:spcAft>
                <a:spcPts val="0"/>
              </a:spcAft>
              <a:buClr>
                <a:schemeClr val="dk1"/>
              </a:buClr>
              <a:buSzPts val="1200"/>
              <a:buFont typeface="Calibri"/>
              <a:buChar char="○"/>
            </a:pPr>
            <a:r>
              <a:rPr lang="en-GB" sz="1200">
                <a:solidFill>
                  <a:schemeClr val="dk1"/>
                </a:solidFill>
                <a:latin typeface="Calibri"/>
                <a:ea typeface="Calibri"/>
                <a:cs typeface="Calibri"/>
                <a:sym typeface="Calibri"/>
              </a:rPr>
              <a:t>ID number </a:t>
            </a:r>
            <a:endParaRPr sz="1200">
              <a:solidFill>
                <a:schemeClr val="dk1"/>
              </a:solidFill>
              <a:latin typeface="Calibri"/>
              <a:ea typeface="Calibri"/>
              <a:cs typeface="Calibri"/>
              <a:sym typeface="Calibri"/>
            </a:endParaRPr>
          </a:p>
          <a:p>
            <a:pPr indent="-304800" lvl="1" marL="914400" rtl="0" algn="l">
              <a:spcBef>
                <a:spcPts val="0"/>
              </a:spcBef>
              <a:spcAft>
                <a:spcPts val="0"/>
              </a:spcAft>
              <a:buClr>
                <a:schemeClr val="dk1"/>
              </a:buClr>
              <a:buSzPts val="1200"/>
              <a:buFont typeface="Calibri"/>
              <a:buChar char="○"/>
            </a:pPr>
            <a:r>
              <a:rPr lang="en-GB" sz="1200">
                <a:solidFill>
                  <a:schemeClr val="dk1"/>
                </a:solidFill>
                <a:latin typeface="Calibri"/>
                <a:ea typeface="Calibri"/>
                <a:cs typeface="Calibri"/>
                <a:sym typeface="Calibri"/>
              </a:rPr>
              <a:t>Diagnosis (M = malignant, B = benign) </a:t>
            </a:r>
            <a:endParaRPr sz="1200">
              <a:solidFill>
                <a:schemeClr val="dk1"/>
              </a:solidFill>
              <a:latin typeface="Calibri"/>
              <a:ea typeface="Calibri"/>
              <a:cs typeface="Calibri"/>
              <a:sym typeface="Calibri"/>
            </a:endParaRPr>
          </a:p>
          <a:p>
            <a:pPr indent="-304800" lvl="1" marL="914400" rtl="0" algn="l">
              <a:spcBef>
                <a:spcPts val="0"/>
              </a:spcBef>
              <a:spcAft>
                <a:spcPts val="0"/>
              </a:spcAft>
              <a:buClr>
                <a:schemeClr val="dk1"/>
              </a:buClr>
              <a:buSzPts val="1200"/>
              <a:buFont typeface="Calibri"/>
              <a:buChar char="○"/>
            </a:pPr>
            <a:r>
              <a:rPr lang="en-GB" sz="1200">
                <a:solidFill>
                  <a:schemeClr val="dk1"/>
                </a:solidFill>
                <a:latin typeface="Calibri"/>
                <a:ea typeface="Calibri"/>
                <a:cs typeface="Calibri"/>
                <a:sym typeface="Calibri"/>
              </a:rPr>
              <a:t>Ten real-valued features are computed for each cell nucleus:</a:t>
            </a:r>
            <a:endParaRPr sz="1200">
              <a:solidFill>
                <a:schemeClr val="dk1"/>
              </a:solidFill>
              <a:latin typeface="Calibri"/>
              <a:ea typeface="Calibri"/>
              <a:cs typeface="Calibri"/>
              <a:sym typeface="Calibri"/>
            </a:endParaRPr>
          </a:p>
          <a:p>
            <a:pPr indent="-304800" lvl="2" marL="1371600" rtl="0" algn="l">
              <a:spcBef>
                <a:spcPts val="0"/>
              </a:spcBef>
              <a:spcAft>
                <a:spcPts val="0"/>
              </a:spcAft>
              <a:buClr>
                <a:schemeClr val="dk1"/>
              </a:buClr>
              <a:buSzPts val="1200"/>
              <a:buFont typeface="Calibri"/>
              <a:buChar char="■"/>
            </a:pPr>
            <a:r>
              <a:rPr lang="en-GB" sz="1200">
                <a:solidFill>
                  <a:schemeClr val="dk1"/>
                </a:solidFill>
                <a:latin typeface="Calibri"/>
                <a:ea typeface="Calibri"/>
                <a:cs typeface="Calibri"/>
                <a:sym typeface="Calibri"/>
              </a:rPr>
              <a:t>radius (mean of distances from center to points on the perimeter) </a:t>
            </a:r>
            <a:endParaRPr sz="1200">
              <a:solidFill>
                <a:schemeClr val="dk1"/>
              </a:solidFill>
              <a:latin typeface="Calibri"/>
              <a:ea typeface="Calibri"/>
              <a:cs typeface="Calibri"/>
              <a:sym typeface="Calibri"/>
            </a:endParaRPr>
          </a:p>
          <a:p>
            <a:pPr indent="-304800" lvl="2" marL="1371600" rtl="0" algn="l">
              <a:spcBef>
                <a:spcPts val="0"/>
              </a:spcBef>
              <a:spcAft>
                <a:spcPts val="0"/>
              </a:spcAft>
              <a:buClr>
                <a:schemeClr val="dk1"/>
              </a:buClr>
              <a:buSzPts val="1200"/>
              <a:buFont typeface="Calibri"/>
              <a:buChar char="■"/>
            </a:pPr>
            <a:r>
              <a:rPr lang="en-GB" sz="1200">
                <a:solidFill>
                  <a:schemeClr val="dk1"/>
                </a:solidFill>
                <a:latin typeface="Calibri"/>
                <a:ea typeface="Calibri"/>
                <a:cs typeface="Calibri"/>
                <a:sym typeface="Calibri"/>
              </a:rPr>
              <a:t>texture (standard deviation of gray-scale values) </a:t>
            </a:r>
            <a:endParaRPr sz="1200">
              <a:solidFill>
                <a:schemeClr val="dk1"/>
              </a:solidFill>
              <a:latin typeface="Calibri"/>
              <a:ea typeface="Calibri"/>
              <a:cs typeface="Calibri"/>
              <a:sym typeface="Calibri"/>
            </a:endParaRPr>
          </a:p>
          <a:p>
            <a:pPr indent="-304800" lvl="2" marL="1371600" rtl="0" algn="l">
              <a:spcBef>
                <a:spcPts val="0"/>
              </a:spcBef>
              <a:spcAft>
                <a:spcPts val="0"/>
              </a:spcAft>
              <a:buClr>
                <a:schemeClr val="dk1"/>
              </a:buClr>
              <a:buSzPts val="1200"/>
              <a:buFont typeface="Calibri"/>
              <a:buChar char="■"/>
            </a:pPr>
            <a:r>
              <a:rPr lang="en-GB" sz="1200">
                <a:solidFill>
                  <a:schemeClr val="dk1"/>
                </a:solidFill>
                <a:latin typeface="Calibri"/>
                <a:ea typeface="Calibri"/>
                <a:cs typeface="Calibri"/>
                <a:sym typeface="Calibri"/>
              </a:rPr>
              <a:t>perimeter </a:t>
            </a:r>
            <a:endParaRPr sz="1200">
              <a:solidFill>
                <a:schemeClr val="dk1"/>
              </a:solidFill>
              <a:latin typeface="Calibri"/>
              <a:ea typeface="Calibri"/>
              <a:cs typeface="Calibri"/>
              <a:sym typeface="Calibri"/>
            </a:endParaRPr>
          </a:p>
          <a:p>
            <a:pPr indent="-304800" lvl="2" marL="1371600" rtl="0" algn="l">
              <a:spcBef>
                <a:spcPts val="0"/>
              </a:spcBef>
              <a:spcAft>
                <a:spcPts val="0"/>
              </a:spcAft>
              <a:buClr>
                <a:schemeClr val="dk1"/>
              </a:buClr>
              <a:buSzPts val="1200"/>
              <a:buFont typeface="Calibri"/>
              <a:buChar char="■"/>
            </a:pPr>
            <a:r>
              <a:rPr lang="en-GB" sz="1200">
                <a:solidFill>
                  <a:schemeClr val="dk1"/>
                </a:solidFill>
                <a:latin typeface="Calibri"/>
                <a:ea typeface="Calibri"/>
                <a:cs typeface="Calibri"/>
                <a:sym typeface="Calibri"/>
              </a:rPr>
              <a:t>Area</a:t>
            </a:r>
            <a:endParaRPr sz="1200">
              <a:solidFill>
                <a:schemeClr val="dk1"/>
              </a:solidFill>
              <a:latin typeface="Calibri"/>
              <a:ea typeface="Calibri"/>
              <a:cs typeface="Calibri"/>
              <a:sym typeface="Calibri"/>
            </a:endParaRPr>
          </a:p>
          <a:p>
            <a:pPr indent="-304800" lvl="2" marL="1371600" rtl="0" algn="l">
              <a:spcBef>
                <a:spcPts val="0"/>
              </a:spcBef>
              <a:spcAft>
                <a:spcPts val="0"/>
              </a:spcAft>
              <a:buClr>
                <a:schemeClr val="dk1"/>
              </a:buClr>
              <a:buSzPts val="1200"/>
              <a:buFont typeface="Calibri"/>
              <a:buChar char="■"/>
            </a:pPr>
            <a:r>
              <a:rPr lang="en-GB" sz="1200">
                <a:solidFill>
                  <a:schemeClr val="dk1"/>
                </a:solidFill>
                <a:latin typeface="Calibri"/>
                <a:ea typeface="Calibri"/>
                <a:cs typeface="Calibri"/>
                <a:sym typeface="Calibri"/>
              </a:rPr>
              <a:t>smoothness (local variation in radius lengths)</a:t>
            </a:r>
            <a:endParaRPr sz="1200">
              <a:solidFill>
                <a:schemeClr val="dk1"/>
              </a:solidFill>
              <a:latin typeface="Calibri"/>
              <a:ea typeface="Calibri"/>
              <a:cs typeface="Calibri"/>
              <a:sym typeface="Calibri"/>
            </a:endParaRPr>
          </a:p>
          <a:p>
            <a:pPr indent="-304800" lvl="2" marL="1371600" rtl="0" algn="l">
              <a:spcBef>
                <a:spcPts val="0"/>
              </a:spcBef>
              <a:spcAft>
                <a:spcPts val="0"/>
              </a:spcAft>
              <a:buClr>
                <a:schemeClr val="dk1"/>
              </a:buClr>
              <a:buSzPts val="1200"/>
              <a:buFont typeface="Calibri"/>
              <a:buChar char="■"/>
            </a:pPr>
            <a:r>
              <a:rPr lang="en-GB" sz="1200">
                <a:solidFill>
                  <a:schemeClr val="dk1"/>
                </a:solidFill>
                <a:latin typeface="Calibri"/>
                <a:ea typeface="Calibri"/>
                <a:cs typeface="Calibri"/>
                <a:sym typeface="Calibri"/>
              </a:rPr>
              <a:t>compactness (perimeter^2 / area - 1.0)</a:t>
            </a:r>
            <a:endParaRPr sz="1200">
              <a:solidFill>
                <a:schemeClr val="dk1"/>
              </a:solidFill>
              <a:latin typeface="Calibri"/>
              <a:ea typeface="Calibri"/>
              <a:cs typeface="Calibri"/>
              <a:sym typeface="Calibri"/>
            </a:endParaRPr>
          </a:p>
          <a:p>
            <a:pPr indent="-304800" lvl="2" marL="1371600" rtl="0" algn="l">
              <a:spcBef>
                <a:spcPts val="0"/>
              </a:spcBef>
              <a:spcAft>
                <a:spcPts val="0"/>
              </a:spcAft>
              <a:buClr>
                <a:schemeClr val="dk1"/>
              </a:buClr>
              <a:buSzPts val="1200"/>
              <a:buFont typeface="Calibri"/>
              <a:buChar char="■"/>
            </a:pPr>
            <a:r>
              <a:rPr lang="en-GB" sz="1200">
                <a:solidFill>
                  <a:schemeClr val="dk1"/>
                </a:solidFill>
                <a:latin typeface="Calibri"/>
                <a:ea typeface="Calibri"/>
                <a:cs typeface="Calibri"/>
                <a:sym typeface="Calibri"/>
              </a:rPr>
              <a:t> concavity (severity of concave portions of the contour) </a:t>
            </a:r>
            <a:endParaRPr sz="1200">
              <a:solidFill>
                <a:schemeClr val="dk1"/>
              </a:solidFill>
              <a:latin typeface="Calibri"/>
              <a:ea typeface="Calibri"/>
              <a:cs typeface="Calibri"/>
              <a:sym typeface="Calibri"/>
            </a:endParaRPr>
          </a:p>
          <a:p>
            <a:pPr indent="-304800" lvl="2" marL="1371600" rtl="0" algn="l">
              <a:spcBef>
                <a:spcPts val="0"/>
              </a:spcBef>
              <a:spcAft>
                <a:spcPts val="0"/>
              </a:spcAft>
              <a:buClr>
                <a:schemeClr val="dk1"/>
              </a:buClr>
              <a:buSzPts val="1200"/>
              <a:buFont typeface="Calibri"/>
              <a:buChar char="■"/>
            </a:pPr>
            <a:r>
              <a:rPr lang="en-GB" sz="1200">
                <a:solidFill>
                  <a:schemeClr val="dk1"/>
                </a:solidFill>
                <a:latin typeface="Calibri"/>
                <a:ea typeface="Calibri"/>
                <a:cs typeface="Calibri"/>
                <a:sym typeface="Calibri"/>
              </a:rPr>
              <a:t>concave points (number of concave portions of the contour) </a:t>
            </a:r>
            <a:endParaRPr sz="1200">
              <a:solidFill>
                <a:schemeClr val="dk1"/>
              </a:solidFill>
              <a:latin typeface="Calibri"/>
              <a:ea typeface="Calibri"/>
              <a:cs typeface="Calibri"/>
              <a:sym typeface="Calibri"/>
            </a:endParaRPr>
          </a:p>
          <a:p>
            <a:pPr indent="-304800" lvl="2" marL="1371600" rtl="0" algn="l">
              <a:spcBef>
                <a:spcPts val="0"/>
              </a:spcBef>
              <a:spcAft>
                <a:spcPts val="0"/>
              </a:spcAft>
              <a:buClr>
                <a:schemeClr val="dk1"/>
              </a:buClr>
              <a:buSzPts val="1200"/>
              <a:buFont typeface="Calibri"/>
              <a:buChar char="■"/>
            </a:pPr>
            <a:r>
              <a:rPr lang="en-GB" sz="1200">
                <a:solidFill>
                  <a:schemeClr val="dk1"/>
                </a:solidFill>
                <a:latin typeface="Calibri"/>
                <a:ea typeface="Calibri"/>
                <a:cs typeface="Calibri"/>
                <a:sym typeface="Calibri"/>
              </a:rPr>
              <a:t>symmetry </a:t>
            </a:r>
            <a:endParaRPr sz="1200">
              <a:solidFill>
                <a:schemeClr val="dk1"/>
              </a:solidFill>
              <a:latin typeface="Calibri"/>
              <a:ea typeface="Calibri"/>
              <a:cs typeface="Calibri"/>
              <a:sym typeface="Calibri"/>
            </a:endParaRPr>
          </a:p>
          <a:p>
            <a:pPr indent="-304800" lvl="2" marL="1371600" rtl="0" algn="l">
              <a:spcBef>
                <a:spcPts val="0"/>
              </a:spcBef>
              <a:spcAft>
                <a:spcPts val="0"/>
              </a:spcAft>
              <a:buClr>
                <a:schemeClr val="dk1"/>
              </a:buClr>
              <a:buSzPts val="1200"/>
              <a:buFont typeface="Calibri"/>
              <a:buChar char="■"/>
            </a:pPr>
            <a:r>
              <a:rPr lang="en-GB" sz="1200">
                <a:solidFill>
                  <a:schemeClr val="dk1"/>
                </a:solidFill>
                <a:latin typeface="Calibri"/>
                <a:ea typeface="Calibri"/>
                <a:cs typeface="Calibri"/>
                <a:sym typeface="Calibri"/>
              </a:rPr>
              <a:t>fractal dimension ("coastline approximation" - 1)</a:t>
            </a:r>
            <a:endParaRPr sz="1200">
              <a:solidFill>
                <a:schemeClr val="dk1"/>
              </a:solidFill>
              <a:latin typeface="Calibri"/>
              <a:ea typeface="Calibri"/>
              <a:cs typeface="Calibri"/>
              <a:sym typeface="Calibri"/>
            </a:endParaRPr>
          </a:p>
          <a:p>
            <a:pPr indent="0" lvl="0" marL="457200" rtl="0" algn="l">
              <a:spcBef>
                <a:spcPts val="1200"/>
              </a:spcBef>
              <a:spcAft>
                <a:spcPts val="0"/>
              </a:spcAft>
              <a:buNone/>
            </a:pPr>
            <a:r>
              <a:t/>
            </a:r>
            <a:endParaRPr sz="1000">
              <a:solidFill>
                <a:schemeClr val="dk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AD1DC"/>
        </a:solidFill>
      </p:bgPr>
    </p:bg>
    <p:spTree>
      <p:nvGrpSpPr>
        <p:cNvPr id="82" name="Shape 82"/>
        <p:cNvGrpSpPr/>
        <p:nvPr/>
      </p:nvGrpSpPr>
      <p:grpSpPr>
        <a:xfrm>
          <a:off x="0" y="0"/>
          <a:ext cx="0" cy="0"/>
          <a:chOff x="0" y="0"/>
          <a:chExt cx="0" cy="0"/>
        </a:xfrm>
      </p:grpSpPr>
      <p:sp>
        <p:nvSpPr>
          <p:cNvPr id="83" name="Google Shape;83;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latin typeface="Calibri"/>
                <a:ea typeface="Calibri"/>
                <a:cs typeface="Calibri"/>
                <a:sym typeface="Calibri"/>
              </a:rPr>
              <a:t>TECHNOLOGIES USED</a:t>
            </a:r>
            <a:endParaRPr>
              <a:latin typeface="Calibri"/>
              <a:ea typeface="Calibri"/>
              <a:cs typeface="Calibri"/>
              <a:sym typeface="Calibri"/>
            </a:endParaRPr>
          </a:p>
        </p:txBody>
      </p:sp>
      <p:sp>
        <p:nvSpPr>
          <p:cNvPr id="84" name="Google Shape;84;p18"/>
          <p:cNvSpPr txBox="1"/>
          <p:nvPr>
            <p:ph idx="1" type="body"/>
          </p:nvPr>
        </p:nvSpPr>
        <p:spPr>
          <a:xfrm>
            <a:off x="311700" y="1192450"/>
            <a:ext cx="8520600" cy="33003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Font typeface="Calibri"/>
              <a:buChar char="●"/>
            </a:pPr>
            <a:r>
              <a:rPr lang="en-GB">
                <a:solidFill>
                  <a:schemeClr val="dk1"/>
                </a:solidFill>
                <a:latin typeface="Calibri"/>
                <a:ea typeface="Calibri"/>
                <a:cs typeface="Calibri"/>
                <a:sym typeface="Calibri"/>
              </a:rPr>
              <a:t>Jupyter notebook for Implementation</a:t>
            </a:r>
            <a:endParaRPr>
              <a:solidFill>
                <a:schemeClr val="dk1"/>
              </a:solidFill>
              <a:latin typeface="Calibri"/>
              <a:ea typeface="Calibri"/>
              <a:cs typeface="Calibri"/>
              <a:sym typeface="Calibri"/>
            </a:endParaRPr>
          </a:p>
          <a:p>
            <a:pPr indent="-342900" lvl="0" marL="457200" rtl="0" algn="l">
              <a:spcBef>
                <a:spcPts val="0"/>
              </a:spcBef>
              <a:spcAft>
                <a:spcPts val="0"/>
              </a:spcAft>
              <a:buClr>
                <a:schemeClr val="dk1"/>
              </a:buClr>
              <a:buSzPts val="1800"/>
              <a:buFont typeface="Calibri"/>
              <a:buChar char="●"/>
            </a:pPr>
            <a:r>
              <a:rPr lang="en-GB">
                <a:solidFill>
                  <a:schemeClr val="dk1"/>
                </a:solidFill>
                <a:latin typeface="Calibri"/>
                <a:ea typeface="Calibri"/>
                <a:cs typeface="Calibri"/>
                <a:sym typeface="Calibri"/>
              </a:rPr>
              <a:t>Anaconda </a:t>
            </a:r>
            <a:r>
              <a:rPr lang="en-GB">
                <a:solidFill>
                  <a:schemeClr val="dk1"/>
                </a:solidFill>
                <a:latin typeface="Calibri"/>
                <a:ea typeface="Calibri"/>
                <a:cs typeface="Calibri"/>
                <a:sym typeface="Calibri"/>
              </a:rPr>
              <a:t>environment</a:t>
            </a:r>
            <a:r>
              <a:rPr lang="en-GB">
                <a:solidFill>
                  <a:schemeClr val="dk1"/>
                </a:solidFill>
                <a:latin typeface="Calibri"/>
                <a:ea typeface="Calibri"/>
                <a:cs typeface="Calibri"/>
                <a:sym typeface="Calibri"/>
              </a:rPr>
              <a:t> </a:t>
            </a:r>
            <a:endParaRPr>
              <a:solidFill>
                <a:schemeClr val="dk1"/>
              </a:solidFill>
              <a:latin typeface="Calibri"/>
              <a:ea typeface="Calibri"/>
              <a:cs typeface="Calibri"/>
              <a:sym typeface="Calibri"/>
            </a:endParaRPr>
          </a:p>
          <a:p>
            <a:pPr indent="-342900" lvl="0" marL="457200" rtl="0" algn="l">
              <a:spcBef>
                <a:spcPts val="0"/>
              </a:spcBef>
              <a:spcAft>
                <a:spcPts val="0"/>
              </a:spcAft>
              <a:buClr>
                <a:schemeClr val="dk1"/>
              </a:buClr>
              <a:buSzPts val="1800"/>
              <a:buFont typeface="Calibri"/>
              <a:buChar char="●"/>
            </a:pPr>
            <a:r>
              <a:rPr lang="en-GB">
                <a:solidFill>
                  <a:schemeClr val="dk1"/>
                </a:solidFill>
                <a:latin typeface="Calibri"/>
                <a:ea typeface="Calibri"/>
                <a:cs typeface="Calibri"/>
                <a:sym typeface="Calibri"/>
              </a:rPr>
              <a:t>Language of implementation: Python </a:t>
            </a:r>
            <a:endParaRPr>
              <a:solidFill>
                <a:schemeClr val="dk1"/>
              </a:solidFill>
              <a:latin typeface="Calibri"/>
              <a:ea typeface="Calibri"/>
              <a:cs typeface="Calibri"/>
              <a:sym typeface="Calibri"/>
            </a:endParaRPr>
          </a:p>
          <a:p>
            <a:pPr indent="-342900" lvl="0" marL="457200" rtl="0" algn="l">
              <a:spcBef>
                <a:spcPts val="0"/>
              </a:spcBef>
              <a:spcAft>
                <a:spcPts val="0"/>
              </a:spcAft>
              <a:buClr>
                <a:schemeClr val="dk1"/>
              </a:buClr>
              <a:buSzPts val="1800"/>
              <a:buFont typeface="Calibri"/>
              <a:buChar char="●"/>
            </a:pPr>
            <a:r>
              <a:rPr lang="en-GB">
                <a:solidFill>
                  <a:schemeClr val="dk1"/>
                </a:solidFill>
                <a:latin typeface="Calibri"/>
                <a:ea typeface="Calibri"/>
                <a:cs typeface="Calibri"/>
                <a:sym typeface="Calibri"/>
              </a:rPr>
              <a:t>Inbuilt python Libraries for data pre-processing </a:t>
            </a:r>
            <a:endParaRPr>
              <a:solidFill>
                <a:schemeClr val="dk1"/>
              </a:solidFill>
              <a:latin typeface="Calibri"/>
              <a:ea typeface="Calibri"/>
              <a:cs typeface="Calibri"/>
              <a:sym typeface="Calibri"/>
            </a:endParaRPr>
          </a:p>
          <a:p>
            <a:pPr indent="-342900" lvl="0" marL="457200" rtl="0" algn="l">
              <a:spcBef>
                <a:spcPts val="0"/>
              </a:spcBef>
              <a:spcAft>
                <a:spcPts val="0"/>
              </a:spcAft>
              <a:buClr>
                <a:schemeClr val="dk1"/>
              </a:buClr>
              <a:buSzPts val="1800"/>
              <a:buFont typeface="Calibri"/>
              <a:buChar char="●"/>
            </a:pPr>
            <a:r>
              <a:rPr lang="en-GB">
                <a:solidFill>
                  <a:schemeClr val="dk1"/>
                </a:solidFill>
                <a:latin typeface="Calibri"/>
                <a:ea typeface="Calibri"/>
                <a:cs typeface="Calibri"/>
                <a:sym typeface="Calibri"/>
              </a:rPr>
              <a:t>Machine learning models for obtaining the accuracy of prediction </a:t>
            </a:r>
            <a:endParaRPr>
              <a:solidFill>
                <a:schemeClr val="dk1"/>
              </a:solidFill>
              <a:latin typeface="Calibri"/>
              <a:ea typeface="Calibri"/>
              <a:cs typeface="Calibri"/>
              <a:sym typeface="Calibri"/>
            </a:endParaRPr>
          </a:p>
          <a:p>
            <a:pPr indent="-342900" lvl="0" marL="457200" rtl="0" algn="l">
              <a:spcBef>
                <a:spcPts val="0"/>
              </a:spcBef>
              <a:spcAft>
                <a:spcPts val="0"/>
              </a:spcAft>
              <a:buClr>
                <a:schemeClr val="dk1"/>
              </a:buClr>
              <a:buSzPts val="1800"/>
              <a:buFont typeface="Calibri"/>
              <a:buChar char="●"/>
            </a:pPr>
            <a:r>
              <a:rPr lang="en-GB">
                <a:solidFill>
                  <a:schemeClr val="dk1"/>
                </a:solidFill>
                <a:latin typeface="Calibri"/>
                <a:ea typeface="Calibri"/>
                <a:cs typeface="Calibri"/>
                <a:sym typeface="Calibri"/>
              </a:rPr>
              <a:t>Plotly and matplotlib to obtain visualization of the obtained results</a:t>
            </a:r>
            <a:endParaRPr>
              <a:solidFill>
                <a:schemeClr val="dk1"/>
              </a:solidFill>
              <a:latin typeface="Calibri"/>
              <a:ea typeface="Calibri"/>
              <a:cs typeface="Calibri"/>
              <a:sym typeface="Calibri"/>
            </a:endParaRPr>
          </a:p>
          <a:p>
            <a:pPr indent="0" lvl="0" marL="457200" rtl="0" algn="l">
              <a:spcBef>
                <a:spcPts val="1200"/>
              </a:spcBef>
              <a:spcAft>
                <a:spcPts val="1200"/>
              </a:spcAft>
              <a:buNone/>
            </a:pPr>
            <a:r>
              <a:t/>
            </a:r>
            <a:endParaRPr>
              <a:solidFill>
                <a:schemeClr val="dk1"/>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AD1DC"/>
        </a:solidFill>
      </p:bgPr>
    </p:bg>
    <p:spTree>
      <p:nvGrpSpPr>
        <p:cNvPr id="88" name="Shape 88"/>
        <p:cNvGrpSpPr/>
        <p:nvPr/>
      </p:nvGrpSpPr>
      <p:grpSpPr>
        <a:xfrm>
          <a:off x="0" y="0"/>
          <a:ext cx="0" cy="0"/>
          <a:chOff x="0" y="0"/>
          <a:chExt cx="0" cy="0"/>
        </a:xfrm>
      </p:grpSpPr>
      <p:sp>
        <p:nvSpPr>
          <p:cNvPr id="89" name="Google Shape;89;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latin typeface="Calibri"/>
                <a:ea typeface="Calibri"/>
                <a:cs typeface="Calibri"/>
                <a:sym typeface="Calibri"/>
              </a:rPr>
              <a:t>METHODOLOGY</a:t>
            </a:r>
            <a:endParaRPr>
              <a:latin typeface="Calibri"/>
              <a:ea typeface="Calibri"/>
              <a:cs typeface="Calibri"/>
              <a:sym typeface="Calibri"/>
            </a:endParaRPr>
          </a:p>
        </p:txBody>
      </p:sp>
      <p:sp>
        <p:nvSpPr>
          <p:cNvPr id="90" name="Google Shape;90;p1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GB">
                <a:solidFill>
                  <a:schemeClr val="dk1"/>
                </a:solidFill>
                <a:latin typeface="Calibri"/>
                <a:ea typeface="Calibri"/>
                <a:cs typeface="Calibri"/>
                <a:sym typeface="Calibri"/>
              </a:rPr>
              <a:t>Exploring the Data Set </a:t>
            </a:r>
            <a:r>
              <a:rPr lang="en-GB"/>
              <a:t>                                        </a:t>
            </a:r>
            <a:r>
              <a:rPr lang="en-GB">
                <a:solidFill>
                  <a:schemeClr val="dk1"/>
                </a:solidFill>
                <a:latin typeface="Calibri"/>
                <a:ea typeface="Calibri"/>
                <a:cs typeface="Calibri"/>
                <a:sym typeface="Calibri"/>
              </a:rPr>
              <a:t>Data-Preprocessing &amp; Cleaning </a:t>
            </a:r>
            <a:r>
              <a:rPr lang="en-GB"/>
              <a:t>     </a:t>
            </a:r>
            <a:endParaRPr/>
          </a:p>
        </p:txBody>
      </p:sp>
      <p:pic>
        <p:nvPicPr>
          <p:cNvPr id="91" name="Google Shape;91;p19"/>
          <p:cNvPicPr preferRelativeResize="0"/>
          <p:nvPr/>
        </p:nvPicPr>
        <p:blipFill>
          <a:blip r:embed="rId3">
            <a:alphaModFix/>
          </a:blip>
          <a:stretch>
            <a:fillRect/>
          </a:stretch>
        </p:blipFill>
        <p:spPr>
          <a:xfrm>
            <a:off x="146350" y="1683125"/>
            <a:ext cx="4202624" cy="3324475"/>
          </a:xfrm>
          <a:prstGeom prst="rect">
            <a:avLst/>
          </a:prstGeom>
          <a:noFill/>
          <a:ln>
            <a:noFill/>
          </a:ln>
        </p:spPr>
      </p:pic>
      <p:pic>
        <p:nvPicPr>
          <p:cNvPr id="92" name="Google Shape;92;p19"/>
          <p:cNvPicPr preferRelativeResize="0"/>
          <p:nvPr/>
        </p:nvPicPr>
        <p:blipFill>
          <a:blip r:embed="rId4">
            <a:alphaModFix/>
          </a:blip>
          <a:stretch>
            <a:fillRect/>
          </a:stretch>
        </p:blipFill>
        <p:spPr>
          <a:xfrm>
            <a:off x="4572000" y="1683125"/>
            <a:ext cx="4491848" cy="332447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AD1DC"/>
        </a:solidFill>
      </p:bgPr>
    </p:bg>
    <p:spTree>
      <p:nvGrpSpPr>
        <p:cNvPr id="96" name="Shape 96"/>
        <p:cNvGrpSpPr/>
        <p:nvPr/>
      </p:nvGrpSpPr>
      <p:grpSpPr>
        <a:xfrm>
          <a:off x="0" y="0"/>
          <a:ext cx="0" cy="0"/>
          <a:chOff x="0" y="0"/>
          <a:chExt cx="0" cy="0"/>
        </a:xfrm>
      </p:grpSpPr>
      <p:sp>
        <p:nvSpPr>
          <p:cNvPr id="97" name="Google Shape;97;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latin typeface="Calibri"/>
                <a:ea typeface="Calibri"/>
                <a:cs typeface="Calibri"/>
                <a:sym typeface="Calibri"/>
              </a:rPr>
              <a:t>Breaking dataset into Input X and Output Y</a:t>
            </a:r>
            <a:endParaRPr>
              <a:latin typeface="Calibri"/>
              <a:ea typeface="Calibri"/>
              <a:cs typeface="Calibri"/>
              <a:sym typeface="Calibri"/>
            </a:endParaRPr>
          </a:p>
        </p:txBody>
      </p:sp>
      <p:sp>
        <p:nvSpPr>
          <p:cNvPr id="98" name="Google Shape;98;p2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17500" lvl="0" marL="457200" rtl="0" algn="just">
              <a:spcBef>
                <a:spcPts val="0"/>
              </a:spcBef>
              <a:spcAft>
                <a:spcPts val="0"/>
              </a:spcAft>
              <a:buClr>
                <a:schemeClr val="dk1"/>
              </a:buClr>
              <a:buSzPts val="1400"/>
              <a:buFont typeface="Calibri"/>
              <a:buChar char="●"/>
            </a:pPr>
            <a:r>
              <a:rPr b="1" lang="en-GB" sz="1400">
                <a:solidFill>
                  <a:schemeClr val="dk1"/>
                </a:solidFill>
                <a:latin typeface="Calibri"/>
                <a:ea typeface="Calibri"/>
                <a:cs typeface="Calibri"/>
                <a:sym typeface="Calibri"/>
              </a:rPr>
              <a:t>Splitting X and Y in </a:t>
            </a:r>
            <a:r>
              <a:rPr b="1" lang="en-GB" sz="1400">
                <a:solidFill>
                  <a:schemeClr val="dk1"/>
                </a:solidFill>
                <a:latin typeface="Calibri"/>
                <a:ea typeface="Calibri"/>
                <a:cs typeface="Calibri"/>
                <a:sym typeface="Calibri"/>
              </a:rPr>
              <a:t>training and testing data</a:t>
            </a:r>
            <a:r>
              <a:rPr lang="en-GB" sz="1400">
                <a:solidFill>
                  <a:schemeClr val="dk1"/>
                </a:solidFill>
                <a:latin typeface="Calibri"/>
                <a:ea typeface="Calibri"/>
                <a:cs typeface="Calibri"/>
                <a:sym typeface="Calibri"/>
              </a:rPr>
              <a:t>: This phase extracts the features from the dataset, and the testing phase will deliver new data to be examined to see how well our algorithm works and behaves when it comes to prediction. The dataset is divided into two pieces. To avoid fitting, cross-validation is performed.</a:t>
            </a:r>
            <a:endParaRPr sz="1400">
              <a:solidFill>
                <a:schemeClr val="dk1"/>
              </a:solidFill>
              <a:latin typeface="Calibri"/>
              <a:ea typeface="Calibri"/>
              <a:cs typeface="Calibri"/>
              <a:sym typeface="Calibri"/>
            </a:endParaRPr>
          </a:p>
          <a:p>
            <a:pPr indent="0" lvl="0" marL="0" rtl="0" algn="just">
              <a:spcBef>
                <a:spcPts val="1200"/>
              </a:spcBef>
              <a:spcAft>
                <a:spcPts val="0"/>
              </a:spcAft>
              <a:buNone/>
            </a:pPr>
            <a:r>
              <a:t/>
            </a:r>
            <a:endParaRPr sz="1400">
              <a:solidFill>
                <a:schemeClr val="dk1"/>
              </a:solidFill>
              <a:latin typeface="Calibri"/>
              <a:ea typeface="Calibri"/>
              <a:cs typeface="Calibri"/>
              <a:sym typeface="Calibri"/>
            </a:endParaRPr>
          </a:p>
        </p:txBody>
      </p:sp>
      <p:pic>
        <p:nvPicPr>
          <p:cNvPr id="99" name="Google Shape;99;p20"/>
          <p:cNvPicPr preferRelativeResize="0"/>
          <p:nvPr/>
        </p:nvPicPr>
        <p:blipFill>
          <a:blip r:embed="rId3">
            <a:alphaModFix/>
          </a:blip>
          <a:stretch>
            <a:fillRect/>
          </a:stretch>
        </p:blipFill>
        <p:spPr>
          <a:xfrm>
            <a:off x="587325" y="2438275"/>
            <a:ext cx="8177976" cy="24738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AD1DC"/>
        </a:solidFill>
      </p:bgPr>
    </p:bg>
    <p:spTree>
      <p:nvGrpSpPr>
        <p:cNvPr id="103" name="Shape 103"/>
        <p:cNvGrpSpPr/>
        <p:nvPr/>
      </p:nvGrpSpPr>
      <p:grpSpPr>
        <a:xfrm>
          <a:off x="0" y="0"/>
          <a:ext cx="0" cy="0"/>
          <a:chOff x="0" y="0"/>
          <a:chExt cx="0" cy="0"/>
        </a:xfrm>
      </p:grpSpPr>
      <p:sp>
        <p:nvSpPr>
          <p:cNvPr id="104" name="Google Shape;104;p21"/>
          <p:cNvSpPr txBox="1"/>
          <p:nvPr>
            <p:ph type="title"/>
          </p:nvPr>
        </p:nvSpPr>
        <p:spPr>
          <a:xfrm>
            <a:off x="311700" y="4628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GB">
                <a:latin typeface="Calibri"/>
                <a:ea typeface="Calibri"/>
                <a:cs typeface="Calibri"/>
                <a:sym typeface="Calibri"/>
              </a:rPr>
              <a:t>CORRELATION HEATMAP </a:t>
            </a:r>
            <a:endParaRPr>
              <a:latin typeface="Calibri"/>
              <a:ea typeface="Calibri"/>
              <a:cs typeface="Calibri"/>
              <a:sym typeface="Calibri"/>
            </a:endParaRPr>
          </a:p>
          <a:p>
            <a:pPr indent="0" lvl="0" marL="0" rtl="0" algn="l">
              <a:spcBef>
                <a:spcPts val="0"/>
              </a:spcBef>
              <a:spcAft>
                <a:spcPts val="0"/>
              </a:spcAft>
              <a:buNone/>
            </a:pPr>
            <a:r>
              <a:t/>
            </a:r>
            <a:endParaRPr/>
          </a:p>
        </p:txBody>
      </p:sp>
      <p:sp>
        <p:nvSpPr>
          <p:cNvPr id="105" name="Google Shape;105;p2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36550" lvl="0" marL="457200" rtl="0" algn="l">
              <a:spcBef>
                <a:spcPts val="0"/>
              </a:spcBef>
              <a:spcAft>
                <a:spcPts val="0"/>
              </a:spcAft>
              <a:buClr>
                <a:schemeClr val="dk1"/>
              </a:buClr>
              <a:buSzPts val="1700"/>
              <a:buFont typeface="Calibri"/>
              <a:buChar char="●"/>
            </a:pPr>
            <a:r>
              <a:rPr lang="en-GB" sz="1700">
                <a:solidFill>
                  <a:schemeClr val="dk1"/>
                </a:solidFill>
                <a:latin typeface="Calibri"/>
                <a:ea typeface="Calibri"/>
                <a:cs typeface="Calibri"/>
                <a:sym typeface="Calibri"/>
              </a:rPr>
              <a:t>finding the pairwise correlation of all columns in the dataframe</a:t>
            </a:r>
            <a:endParaRPr sz="1700">
              <a:solidFill>
                <a:schemeClr val="dk1"/>
              </a:solidFill>
              <a:latin typeface="Calibri"/>
              <a:ea typeface="Calibri"/>
              <a:cs typeface="Calibri"/>
              <a:sym typeface="Calibri"/>
            </a:endParaRPr>
          </a:p>
        </p:txBody>
      </p:sp>
      <p:pic>
        <p:nvPicPr>
          <p:cNvPr id="106" name="Google Shape;106;p21"/>
          <p:cNvPicPr preferRelativeResize="0"/>
          <p:nvPr/>
        </p:nvPicPr>
        <p:blipFill>
          <a:blip r:embed="rId3">
            <a:alphaModFix/>
          </a:blip>
          <a:stretch>
            <a:fillRect/>
          </a:stretch>
        </p:blipFill>
        <p:spPr>
          <a:xfrm>
            <a:off x="738850" y="1535600"/>
            <a:ext cx="7252249" cy="3501124"/>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